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45" r:id="rId3"/>
    <p:sldId id="327" r:id="rId4"/>
    <p:sldId id="346" r:id="rId5"/>
    <p:sldId id="348" r:id="rId6"/>
    <p:sldId id="349" r:id="rId7"/>
    <p:sldId id="350" r:id="rId8"/>
    <p:sldId id="351" r:id="rId9"/>
    <p:sldId id="352" r:id="rId10"/>
    <p:sldId id="360" r:id="rId11"/>
    <p:sldId id="354" r:id="rId12"/>
    <p:sldId id="356" r:id="rId13"/>
    <p:sldId id="363" r:id="rId14"/>
    <p:sldId id="368" r:id="rId15"/>
    <p:sldId id="366" r:id="rId16"/>
    <p:sldId id="367" r:id="rId17"/>
    <p:sldId id="369" r:id="rId18"/>
    <p:sldId id="373" r:id="rId19"/>
    <p:sldId id="375" r:id="rId20"/>
    <p:sldId id="371" r:id="rId21"/>
    <p:sldId id="372" r:id="rId22"/>
  </p:sldIdLst>
  <p:sldSz cx="9144000" cy="6858000" type="screen4x3"/>
  <p:notesSz cx="6794500" cy="9906000"/>
  <p:custDataLst>
    <p:tags r:id="rId25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pos="35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000090"/>
    <a:srgbClr val="FF2A07"/>
    <a:srgbClr val="009900"/>
    <a:srgbClr val="FFFF00"/>
    <a:srgbClr val="FBFFE4"/>
    <a:srgbClr val="BB2500"/>
    <a:srgbClr val="F3F2E8"/>
    <a:srgbClr val="F4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1172" autoAdjust="0"/>
  </p:normalViewPr>
  <p:slideViewPr>
    <p:cSldViewPr snapToGrid="0">
      <p:cViewPr varScale="1">
        <p:scale>
          <a:sx n="131" d="100"/>
          <a:sy n="131" d="100"/>
        </p:scale>
        <p:origin x="2112" y="114"/>
      </p:cViewPr>
      <p:guideLst>
        <p:guide orient="horz" pos="2124"/>
        <p:guide pos="3582"/>
      </p:guideLst>
    </p:cSldViewPr>
  </p:slideViewPr>
  <p:outlineViewPr>
    <p:cViewPr>
      <p:scale>
        <a:sx n="33" d="100"/>
        <a:sy n="33" d="100"/>
      </p:scale>
      <p:origin x="6" y="97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-2886" y="-84"/>
      </p:cViewPr>
      <p:guideLst>
        <p:guide orient="horz" pos="3120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image" Target="../media/image61.wmf"/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12" Type="http://schemas.openxmlformats.org/officeDocument/2006/relationships/image" Target="../media/image60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11" Type="http://schemas.openxmlformats.org/officeDocument/2006/relationships/image" Target="../media/image59.wmf"/><Relationship Id="rId5" Type="http://schemas.openxmlformats.org/officeDocument/2006/relationships/image" Target="../media/image53.wmf"/><Relationship Id="rId10" Type="http://schemas.openxmlformats.org/officeDocument/2006/relationships/image" Target="../media/image58.wmf"/><Relationship Id="rId4" Type="http://schemas.openxmlformats.org/officeDocument/2006/relationships/image" Target="../media/image52.wmf"/><Relationship Id="rId9" Type="http://schemas.openxmlformats.org/officeDocument/2006/relationships/image" Target="../media/image5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89E53-424D-4740-A750-16F4542E3BE4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1335E-405A-6A44-BD37-DDF2D92718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479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EA93D-CD44-478F-B634-E9A7006631D7}" type="datetimeFigureOut">
              <a:rPr lang="el-GR" smtClean="0"/>
              <a:pPr/>
              <a:t>29/5/2026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AB526-F395-4224-887A-E8414818C0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9030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0401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non-zero weights in 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δ_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c ) are only those specific to class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From these,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construct the set of S approximations and we assign a class-label to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simply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 nearest neighbor criterion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:=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min_i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||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V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δ_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c^ ) ||_2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Thus, SRC picks the class of the nearest approximation of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{V 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δ_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c^ )}.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9</a:t>
            </a:fld>
            <a:endParaRPr lang="el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10</a:t>
            </a:fld>
            <a:endParaRPr lang="el-G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λ2</a:t>
            </a:r>
            <a:r>
              <a:rPr lang="el-GR" b="1" baseline="0" dirty="0"/>
              <a:t> </a:t>
            </a:r>
            <a:r>
              <a:rPr lang="el-GR" b="1" baseline="0" dirty="0">
                <a:sym typeface="Wingdings" pitchFamily="2" charset="2"/>
              </a:rPr>
              <a:t>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regularization parameter controlling the relative contribution of the classification error term</a:t>
            </a:r>
            <a:endParaRPr lang="en-US" dirty="0"/>
          </a:p>
          <a:p>
            <a:r>
              <a:rPr lang="en-US" dirty="0"/>
              <a:t>V </a:t>
            </a:r>
            <a:r>
              <a:rPr lang="en-US" dirty="0">
                <a:sym typeface="Wingdings" pitchFamily="2" charset="2"/>
              </a:rPr>
              <a:t>  d x </a:t>
            </a:r>
            <a:r>
              <a:rPr lang="en-US" dirty="0" err="1">
                <a:sym typeface="Wingdings" pitchFamily="2" charset="2"/>
              </a:rPr>
              <a:t>N_tr</a:t>
            </a:r>
            <a:r>
              <a:rPr lang="en-US" dirty="0">
                <a:sym typeface="Wingdings" pitchFamily="2" charset="2"/>
              </a:rPr>
              <a:t>  (where d is the dimension</a:t>
            </a:r>
            <a:r>
              <a:rPr lang="en-US" baseline="0" dirty="0">
                <a:sym typeface="Wingdings" pitchFamily="2" charset="2"/>
              </a:rPr>
              <a:t> of feature space and </a:t>
            </a:r>
            <a:r>
              <a:rPr lang="en-US" baseline="0" dirty="0" err="1">
                <a:sym typeface="Wingdings" pitchFamily="2" charset="2"/>
              </a:rPr>
              <a:t>N_tr</a:t>
            </a:r>
            <a:r>
              <a:rPr lang="en-US" baseline="0" dirty="0">
                <a:sym typeface="Wingdings" pitchFamily="2" charset="2"/>
              </a:rPr>
              <a:t> is the number of training samples)</a:t>
            </a:r>
            <a:endParaRPr lang="en-US" dirty="0">
              <a:sym typeface="Wingdings" pitchFamily="2" charset="2"/>
            </a:endParaRPr>
          </a:p>
          <a:p>
            <a:r>
              <a:rPr lang="en-US" dirty="0"/>
              <a:t>C </a:t>
            </a:r>
            <a:r>
              <a:rPr lang="en-US" dirty="0">
                <a:sym typeface="Wingdings" pitchFamily="2" charset="2"/>
              </a:rPr>
              <a:t>  Z x </a:t>
            </a:r>
            <a:r>
              <a:rPr lang="en-US" dirty="0" err="1">
                <a:sym typeface="Wingdings" pitchFamily="2" charset="2"/>
              </a:rPr>
              <a:t>N_tr</a:t>
            </a:r>
            <a:r>
              <a:rPr lang="en-US" dirty="0">
                <a:sym typeface="Wingdings" pitchFamily="2" charset="2"/>
              </a:rPr>
              <a:t>  (where Z is the dictionary size)</a:t>
            </a:r>
          </a:p>
          <a:p>
            <a:r>
              <a:rPr lang="en-US" dirty="0">
                <a:sym typeface="Wingdings" pitchFamily="2" charset="2"/>
              </a:rPr>
              <a:t>D   d x Z</a:t>
            </a:r>
          </a:p>
          <a:p>
            <a:r>
              <a:rPr lang="en-US" dirty="0">
                <a:sym typeface="Wingdings" pitchFamily="2" charset="2"/>
              </a:rPr>
              <a:t>P   Z x </a:t>
            </a:r>
            <a:r>
              <a:rPr lang="en-US" dirty="0" err="1">
                <a:sym typeface="Wingdings" pitchFamily="2" charset="2"/>
              </a:rPr>
              <a:t>N_tr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M   Z x Z</a:t>
            </a:r>
          </a:p>
          <a:p>
            <a:r>
              <a:rPr lang="en-US" dirty="0"/>
              <a:t>B </a:t>
            </a:r>
            <a:r>
              <a:rPr lang="en-US" dirty="0">
                <a:sym typeface="Wingdings" pitchFamily="2" charset="2"/>
              </a:rPr>
              <a:t>  S x Z  (where S is the number of speakers in the database)</a:t>
            </a:r>
          </a:p>
          <a:p>
            <a:r>
              <a:rPr lang="en-US" dirty="0">
                <a:sym typeface="Wingdings" pitchFamily="2" charset="2"/>
              </a:rPr>
              <a:t>H   S x </a:t>
            </a:r>
            <a:r>
              <a:rPr lang="en-US" dirty="0" err="1">
                <a:sym typeface="Wingdings" pitchFamily="2" charset="2"/>
              </a:rPr>
              <a:t>N_tr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11</a:t>
            </a:fld>
            <a:endParaRPr lang="el-G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12</a:t>
            </a:fld>
            <a:endParaRPr lang="el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40 </a:t>
            </a:r>
            <a:r>
              <a:rPr lang="en-US" dirty="0" err="1"/>
              <a:t>msec</a:t>
            </a:r>
            <a:r>
              <a:rPr lang="en-US" dirty="0"/>
              <a:t> correspond to 320 samples (for 8kHz</a:t>
            </a:r>
            <a:r>
              <a:rPr lang="en-US" baseline="0" dirty="0"/>
              <a:t> sampling rate)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13</a:t>
            </a:fld>
            <a:endParaRPr lang="el-G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Ω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 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40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x499 per speaker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i.e., 40x(499*12)=40x5988 for all speakers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-----------------------------------------------------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After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multicondition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  <a:sym typeface="Wingdings" pitchFamily="2" charset="2"/>
            </a:endParaRP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Ω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 </a:t>
            </a:r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40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x1996 per speaker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i.e., 40x(1996*12)=40x23952 for all speakers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φ = 1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the UBM-GMM evaluation process as a consequence of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stable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behaviour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capturing the discriminative statistics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 dimensional features corresponding to short training data as in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study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14</a:t>
            </a:fld>
            <a:endParaRPr lang="el-G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Εδώ το </a:t>
            </a:r>
            <a:r>
              <a:rPr lang="en-US" dirty="0"/>
              <a:t>segment length </a:t>
            </a:r>
            <a:r>
              <a:rPr lang="el-GR" dirty="0"/>
              <a:t>είναι </a:t>
            </a:r>
            <a:r>
              <a:rPr lang="en-US" dirty="0"/>
              <a:t>Q=60</a:t>
            </a:r>
            <a:r>
              <a:rPr lang="en-US" baseline="0" dirty="0"/>
              <a:t> </a:t>
            </a:r>
            <a:r>
              <a:rPr lang="el-GR" baseline="0" dirty="0"/>
              <a:t>για τη </a:t>
            </a:r>
            <a:r>
              <a:rPr lang="en-US" baseline="0" dirty="0"/>
              <a:t>resized </a:t>
            </a:r>
            <a:r>
              <a:rPr lang="el-GR" baseline="0" dirty="0"/>
              <a:t>περίπτωση.</a:t>
            </a:r>
          </a:p>
          <a:p>
            <a:r>
              <a:rPr lang="el-GR" baseline="0" dirty="0"/>
              <a:t>Το μέγεθος του αρχικού </a:t>
            </a:r>
            <a:r>
              <a:rPr lang="en-US" baseline="0" dirty="0"/>
              <a:t>dictionary </a:t>
            </a:r>
            <a:r>
              <a:rPr lang="el-GR" baseline="0" dirty="0"/>
              <a:t>είναι  </a:t>
            </a:r>
            <a:r>
              <a:rPr lang="en-US" baseline="0" dirty="0" err="1"/>
              <a:t>R_fr</a:t>
            </a:r>
            <a:r>
              <a:rPr lang="en-US" baseline="0" dirty="0"/>
              <a:t>*</a:t>
            </a:r>
            <a:r>
              <a:rPr lang="en-US" baseline="0" dirty="0" err="1"/>
              <a:t>NumOfMelBands</a:t>
            </a:r>
            <a:r>
              <a:rPr lang="en-US" baseline="0" dirty="0"/>
              <a:t> = 13*40 = 520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15</a:t>
            </a:fld>
            <a:endParaRPr lang="el-G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16</a:t>
            </a:fld>
            <a:endParaRPr lang="el-G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KSVD-25</a:t>
            </a:r>
            <a:r>
              <a:rPr lang="en-US" dirty="0"/>
              <a:t> corresponds to the discriminative dictionary learning method</a:t>
            </a:r>
            <a:r>
              <a:rPr lang="en-US" baseline="0" dirty="0"/>
              <a:t> where the estimated dictionary has a size of </a:t>
            </a:r>
            <a:r>
              <a:rPr lang="en-US" b="1" baseline="0" dirty="0"/>
              <a:t>one quarter</a:t>
            </a:r>
            <a:r>
              <a:rPr lang="en-US" baseline="0" dirty="0"/>
              <a:t> of the original</a:t>
            </a:r>
          </a:p>
          <a:p>
            <a:r>
              <a:rPr lang="en-US" baseline="0" dirty="0"/>
              <a:t>training data matrix size</a:t>
            </a:r>
          </a:p>
          <a:p>
            <a:r>
              <a:rPr lang="en-US" b="1" dirty="0"/>
              <a:t>KSVD-50</a:t>
            </a:r>
            <a:r>
              <a:rPr lang="en-US" dirty="0"/>
              <a:t> corresponds to the discriminative dictionary learning method</a:t>
            </a:r>
            <a:r>
              <a:rPr lang="en-US" baseline="0" dirty="0"/>
              <a:t> where the estimated dictionary has a size of </a:t>
            </a:r>
            <a:r>
              <a:rPr lang="en-US" b="1" baseline="0" dirty="0"/>
              <a:t>half</a:t>
            </a:r>
            <a:r>
              <a:rPr lang="en-US" baseline="0" dirty="0"/>
              <a:t> of the original</a:t>
            </a:r>
          </a:p>
          <a:p>
            <a:r>
              <a:rPr lang="en-US" baseline="0" dirty="0"/>
              <a:t>training data matrix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17</a:t>
            </a:fld>
            <a:endParaRPr lang="el-G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18</a:t>
            </a:fld>
            <a:endParaRPr lang="el-G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19</a:t>
            </a:fld>
            <a:endParaRPr lang="el-G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ea typeface="Verdana" pitchFamily="34" charset="0"/>
                <a:cs typeface="Verdana" pitchFamily="34" charset="0"/>
              </a:rPr>
              <a:t>consider non-linear classifiers on the objective function of the</a:t>
            </a:r>
            <a:r>
              <a:rPr lang="en-US" sz="2200" baseline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2200" dirty="0">
                <a:ea typeface="Verdana" pitchFamily="34" charset="0"/>
                <a:cs typeface="Verdana" pitchFamily="34" charset="0"/>
              </a:rPr>
              <a:t>KSVD approach:</a:t>
            </a:r>
            <a:r>
              <a:rPr lang="en-US" sz="2200" baseline="0" dirty="0"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en-US" sz="1800" dirty="0">
                <a:ea typeface="Verdana" pitchFamily="34" charset="0"/>
                <a:cs typeface="Verdana" pitchFamily="34" charset="0"/>
              </a:rPr>
              <a:t>linear classifiers may lead to poor performance on difficult classification tasks</a:t>
            </a:r>
          </a:p>
          <a:p>
            <a:endParaRPr lang="en-US" sz="1800" dirty="0">
              <a:ea typeface="Verdana" pitchFamily="34" charset="0"/>
              <a:cs typeface="Verdana" pitchFamily="34" charset="0"/>
            </a:endParaRPr>
          </a:p>
          <a:p>
            <a:r>
              <a:rPr lang="en-US" sz="2200" dirty="0">
                <a:ea typeface="Verdana" pitchFamily="34" charset="0"/>
                <a:cs typeface="Verdana" pitchFamily="34" charset="0"/>
              </a:rPr>
              <a:t>incorporate (faster) dictionary learning algorithms targeted on speech signals</a:t>
            </a:r>
          </a:p>
          <a:p>
            <a:r>
              <a:rPr lang="en-US" sz="1800" dirty="0">
                <a:ea typeface="Verdana" pitchFamily="34" charset="0"/>
                <a:cs typeface="Verdana" pitchFamily="34" charset="0"/>
              </a:rPr>
              <a:t>reduce time complexity produced by K-SVD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20</a:t>
            </a:fld>
            <a:endParaRPr lang="el-G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B526-F395-4224-887A-E8414818C046}" type="slidenum">
              <a:rPr lang="el-GR" smtClean="0"/>
              <a:pPr/>
              <a:t>21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EUSIPCO – </a:t>
            </a:r>
            <a:r>
              <a:rPr lang="en-US" dirty="0" err="1"/>
              <a:t>Security+Defence</a:t>
            </a:r>
            <a:r>
              <a:rPr lang="en-US" dirty="0"/>
              <a:t>, Edinburgh, UK, 24-27 Sept.</a:t>
            </a:r>
            <a:endParaRPr lang="el-G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2012 – Security+Defence, Edinburgh, UK, 24-27 Sept.</a:t>
            </a:r>
            <a:endParaRPr lang="el-G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2000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7150"/>
            <a:ext cx="379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EUSIPCO 2013 – Edinburgh, UK, 24-27 Sept.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5514-BAFA-4EDB-A472-76BEE318A718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4" descr="J:\Work\Documents\CONFERENCES\SAM2012\WSN_CS_paper\Poster\FORTH_Logo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379813"/>
            <a:ext cx="1518015" cy="47818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8000" cy="82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627" y="6210151"/>
            <a:ext cx="1299436" cy="674235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2272" y="6264349"/>
            <a:ext cx="9144000" cy="0"/>
          </a:xfrm>
          <a:prstGeom prst="line">
            <a:avLst/>
          </a:prstGeom>
          <a:ln w="21590">
            <a:solidFill>
              <a:srgbClr val="BB2500"/>
            </a:solidFill>
            <a:miter lim="800000"/>
          </a:ln>
          <a:effectLst>
            <a:outerShdw blurRad="40005" dist="20320" dir="5400000" algn="ctr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3" Type="http://schemas.openxmlformats.org/officeDocument/2006/relationships/image" Target="../media/image9.png"/><Relationship Id="rId21" Type="http://schemas.openxmlformats.org/officeDocument/2006/relationships/image" Target="../media/image22.png"/><Relationship Id="rId7" Type="http://schemas.openxmlformats.org/officeDocument/2006/relationships/image" Target="../media/image6.wmf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3.png"/><Relationship Id="rId5" Type="http://schemas.openxmlformats.org/officeDocument/2006/relationships/image" Target="../media/image4.wmf"/><Relationship Id="rId15" Type="http://schemas.openxmlformats.org/officeDocument/2006/relationships/image" Target="../media/image8.wmf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5.wmf"/><Relationship Id="rId18" Type="http://schemas.openxmlformats.org/officeDocument/2006/relationships/oleObject" Target="../embeddings/oleObject6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29.wmf"/><Relationship Id="rId7" Type="http://schemas.openxmlformats.org/officeDocument/2006/relationships/image" Target="../media/image32.png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11" Type="http://schemas.openxmlformats.org/officeDocument/2006/relationships/image" Target="../media/image24.wmf"/><Relationship Id="rId5" Type="http://schemas.openxmlformats.org/officeDocument/2006/relationships/oleObject" Target="../embeddings/oleObject1.bin"/><Relationship Id="rId15" Type="http://schemas.openxmlformats.org/officeDocument/2006/relationships/image" Target="../media/image26.wmf"/><Relationship Id="rId23" Type="http://schemas.openxmlformats.org/officeDocument/2006/relationships/image" Target="../media/image30.wmf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28.wmf"/><Relationship Id="rId4" Type="http://schemas.openxmlformats.org/officeDocument/2006/relationships/image" Target="../media/image31.png"/><Relationship Id="rId9" Type="http://schemas.openxmlformats.org/officeDocument/2006/relationships/image" Target="../media/image34.png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18" Type="http://schemas.openxmlformats.org/officeDocument/2006/relationships/image" Target="../media/image39.wmf"/><Relationship Id="rId26" Type="http://schemas.openxmlformats.org/officeDocument/2006/relationships/oleObject" Target="../embeddings/oleObject18.bin"/><Relationship Id="rId3" Type="http://schemas.openxmlformats.org/officeDocument/2006/relationships/notesSlide" Target="../notesSlides/notesSlide6.xml"/><Relationship Id="rId21" Type="http://schemas.openxmlformats.org/officeDocument/2006/relationships/oleObject" Target="../embeddings/oleObject15.bin"/><Relationship Id="rId7" Type="http://schemas.openxmlformats.org/officeDocument/2006/relationships/image" Target="../media/image36.wmf"/><Relationship Id="rId12" Type="http://schemas.openxmlformats.org/officeDocument/2006/relationships/image" Target="../media/image46.png"/><Relationship Id="rId17" Type="http://schemas.openxmlformats.org/officeDocument/2006/relationships/oleObject" Target="../embeddings/oleObject13.bin"/><Relationship Id="rId25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45.png"/><Relationship Id="rId24" Type="http://schemas.openxmlformats.org/officeDocument/2006/relationships/oleObject" Target="../embeddings/oleObject17.bin"/><Relationship Id="rId5" Type="http://schemas.openxmlformats.org/officeDocument/2006/relationships/image" Target="../media/image35.wmf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16.bin"/><Relationship Id="rId10" Type="http://schemas.openxmlformats.org/officeDocument/2006/relationships/image" Target="../media/image37.wmf"/><Relationship Id="rId19" Type="http://schemas.openxmlformats.org/officeDocument/2006/relationships/oleObject" Target="../embeddings/oleObject14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48.png"/><Relationship Id="rId22" Type="http://schemas.openxmlformats.org/officeDocument/2006/relationships/image" Target="../media/image41.wmf"/><Relationship Id="rId27" Type="http://schemas.openxmlformats.org/officeDocument/2006/relationships/image" Target="../media/image4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52.wmf"/><Relationship Id="rId18" Type="http://schemas.openxmlformats.org/officeDocument/2006/relationships/oleObject" Target="../embeddings/oleObject25.bin"/><Relationship Id="rId26" Type="http://schemas.openxmlformats.org/officeDocument/2006/relationships/oleObject" Target="../embeddings/oleObject29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56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54.wmf"/><Relationship Id="rId25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4.bin"/><Relationship Id="rId20" Type="http://schemas.openxmlformats.org/officeDocument/2006/relationships/oleObject" Target="../embeddings/oleObject26.bin"/><Relationship Id="rId29" Type="http://schemas.openxmlformats.org/officeDocument/2006/relationships/image" Target="../media/image60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63.png"/><Relationship Id="rId24" Type="http://schemas.openxmlformats.org/officeDocument/2006/relationships/oleObject" Target="../embeddings/oleObject28.bin"/><Relationship Id="rId5" Type="http://schemas.openxmlformats.org/officeDocument/2006/relationships/image" Target="../media/image49.wmf"/><Relationship Id="rId15" Type="http://schemas.openxmlformats.org/officeDocument/2006/relationships/image" Target="../media/image53.wmf"/><Relationship Id="rId23" Type="http://schemas.openxmlformats.org/officeDocument/2006/relationships/image" Target="../media/image57.wmf"/><Relationship Id="rId28" Type="http://schemas.openxmlformats.org/officeDocument/2006/relationships/oleObject" Target="../embeddings/oleObject30.bin"/><Relationship Id="rId10" Type="http://schemas.openxmlformats.org/officeDocument/2006/relationships/image" Target="../media/image62.png"/><Relationship Id="rId19" Type="http://schemas.openxmlformats.org/officeDocument/2006/relationships/image" Target="../media/image55.wmf"/><Relationship Id="rId31" Type="http://schemas.openxmlformats.org/officeDocument/2006/relationships/image" Target="../media/image61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23.bin"/><Relationship Id="rId22" Type="http://schemas.openxmlformats.org/officeDocument/2006/relationships/oleObject" Target="../embeddings/oleObject27.bin"/><Relationship Id="rId27" Type="http://schemas.openxmlformats.org/officeDocument/2006/relationships/image" Target="../media/image59.wmf"/><Relationship Id="rId30" Type="http://schemas.openxmlformats.org/officeDocument/2006/relationships/oleObject" Target="../embeddings/oleObject3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6.png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73.wmf"/><Relationship Id="rId18" Type="http://schemas.openxmlformats.org/officeDocument/2006/relationships/oleObject" Target="../embeddings/oleObject40.bin"/><Relationship Id="rId26" Type="http://schemas.openxmlformats.org/officeDocument/2006/relationships/image" Target="../media/image81.wmf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77.wmf"/><Relationship Id="rId7" Type="http://schemas.openxmlformats.org/officeDocument/2006/relationships/image" Target="../media/image70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75.wmf"/><Relationship Id="rId25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9.bin"/><Relationship Id="rId20" Type="http://schemas.openxmlformats.org/officeDocument/2006/relationships/oleObject" Target="../embeddings/oleObject41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72.wmf"/><Relationship Id="rId24" Type="http://schemas.openxmlformats.org/officeDocument/2006/relationships/image" Target="../media/image79.png"/><Relationship Id="rId5" Type="http://schemas.openxmlformats.org/officeDocument/2006/relationships/image" Target="../media/image69.wmf"/><Relationship Id="rId15" Type="http://schemas.openxmlformats.org/officeDocument/2006/relationships/image" Target="../media/image74.wmf"/><Relationship Id="rId23" Type="http://schemas.openxmlformats.org/officeDocument/2006/relationships/image" Target="../media/image78.wm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76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71.wmf"/><Relationship Id="rId14" Type="http://schemas.openxmlformats.org/officeDocument/2006/relationships/oleObject" Target="../embeddings/oleObject38.bin"/><Relationship Id="rId22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86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3.wmf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8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87.wmf"/><Relationship Id="rId10" Type="http://schemas.openxmlformats.org/officeDocument/2006/relationships/image" Target="../media/image90.png"/><Relationship Id="rId4" Type="http://schemas.openxmlformats.org/officeDocument/2006/relationships/oleObject" Target="../embeddings/oleObject48.bin"/><Relationship Id="rId9" Type="http://schemas.openxmlformats.org/officeDocument/2006/relationships/image" Target="../media/image8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94.wmf"/><Relationship Id="rId5" Type="http://schemas.openxmlformats.org/officeDocument/2006/relationships/image" Target="../media/image91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9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95.wmf"/><Relationship Id="rId4" Type="http://schemas.openxmlformats.org/officeDocument/2006/relationships/oleObject" Target="../embeddings/oleObject55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0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7261" y="3327977"/>
            <a:ext cx="6389478" cy="2717987"/>
          </a:xfrm>
        </p:spPr>
        <p:txBody>
          <a:bodyPr>
            <a:normAutofit/>
          </a:bodyPr>
          <a:lstStyle/>
          <a:p>
            <a:r>
              <a:rPr lang="en-US" sz="2200" b="1" dirty="0">
                <a:latin typeface="Gill Sans MT" pitchFamily="34" charset="0"/>
              </a:rPr>
              <a:t>Christos </a:t>
            </a:r>
            <a:r>
              <a:rPr lang="en-US" sz="2200" b="1" dirty="0" err="1">
                <a:latin typeface="Gill Sans MT" pitchFamily="34" charset="0"/>
              </a:rPr>
              <a:t>Tzagkarakis</a:t>
            </a:r>
            <a:r>
              <a:rPr lang="en-US" sz="2200" dirty="0">
                <a:latin typeface="Gill Sans MT" pitchFamily="34" charset="0"/>
              </a:rPr>
              <a:t>, and </a:t>
            </a:r>
            <a:r>
              <a:rPr lang="en-US" sz="2200" dirty="0" err="1">
                <a:latin typeface="Gill Sans MT" pitchFamily="34" charset="0"/>
              </a:rPr>
              <a:t>Athanasios</a:t>
            </a:r>
            <a:r>
              <a:rPr lang="en-US" sz="2200" dirty="0">
                <a:latin typeface="Gill Sans MT" pitchFamily="34" charset="0"/>
              </a:rPr>
              <a:t> </a:t>
            </a:r>
            <a:r>
              <a:rPr lang="en-US" sz="2200" dirty="0" err="1">
                <a:latin typeface="Gill Sans MT" pitchFamily="34" charset="0"/>
              </a:rPr>
              <a:t>Mouchtaris</a:t>
            </a:r>
            <a:endParaRPr lang="en-US" sz="2200" baseline="30000" dirty="0">
              <a:latin typeface="Gill Sans MT" pitchFamily="34" charset="0"/>
            </a:endParaRPr>
          </a:p>
          <a:p>
            <a:endParaRPr lang="en-US" sz="1200" dirty="0">
              <a:latin typeface="Gill Sans MT" pitchFamily="34" charset="0"/>
            </a:endParaRPr>
          </a:p>
          <a:p>
            <a:r>
              <a:rPr lang="en-US" sz="1800" dirty="0">
                <a:latin typeface="Gill Sans MT" pitchFamily="34" charset="0"/>
              </a:rPr>
              <a:t>Department of Computer Science, University of Crete, Greece </a:t>
            </a:r>
          </a:p>
          <a:p>
            <a:r>
              <a:rPr lang="en-US" sz="1800" dirty="0">
                <a:latin typeface="Gill Sans MT" pitchFamily="34" charset="0"/>
              </a:rPr>
              <a:t>ICS – Foundation for Research &amp; Technology-Hellas, Crete, Greece</a:t>
            </a:r>
          </a:p>
          <a:p>
            <a:endParaRPr lang="en-US" sz="1100" dirty="0">
              <a:latin typeface="Gill Sans MT" pitchFamily="34" charset="0"/>
            </a:endParaRPr>
          </a:p>
          <a:p>
            <a:endParaRPr lang="en-US" sz="1647" dirty="0">
              <a:latin typeface="Gill Sans MT" pitchFamily="34" charset="0"/>
            </a:endParaRPr>
          </a:p>
          <a:p>
            <a:r>
              <a:rPr lang="en-US" sz="2000" spc="22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rial" pitchFamily="34" charset="0"/>
              </a:rPr>
              <a:t>EUSIPCO 2013</a:t>
            </a:r>
          </a:p>
          <a:p>
            <a:r>
              <a:rPr lang="en-US" sz="1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ill Sans MT" pitchFamily="34" charset="0"/>
                <a:cs typeface="Arial" pitchFamily="34" charset="0"/>
              </a:rPr>
              <a:t>9-13 September, Marrakech, Morocco</a:t>
            </a:r>
            <a:r>
              <a:rPr lang="en-US" sz="1647" dirty="0">
                <a:latin typeface="Gill Sans MT" pitchFamily="34" charset="0"/>
              </a:rPr>
              <a:t>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0631" y="1178255"/>
            <a:ext cx="7093435" cy="1728717"/>
          </a:xfrm>
          <a:prstGeom prst="roundRect">
            <a:avLst/>
          </a:prstGeom>
          <a:solidFill>
            <a:srgbClr val="F4F3E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latin typeface="Gill Sans MT" pitchFamily="34" charset="0"/>
              </a:rPr>
              <a:t>Sparsity</a:t>
            </a:r>
            <a:r>
              <a:rPr lang="en-US" sz="3000" b="1" dirty="0">
                <a:latin typeface="Gill Sans MT" pitchFamily="34" charset="0"/>
              </a:rPr>
              <a:t> Based Noise Robust Speaker Identification Using a Discriminative Dictionary Learning Approach</a:t>
            </a:r>
            <a:endParaRPr lang="en-US" sz="3000" dirty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457200" y="1368184"/>
            <a:ext cx="8229600" cy="4525963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83026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Outline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2</a:t>
            </a:fld>
            <a:endParaRPr lang="el-GR"/>
          </a:p>
        </p:txBody>
      </p:sp>
      <p:grpSp>
        <p:nvGrpSpPr>
          <p:cNvPr id="8" name="16 - Ομάδα"/>
          <p:cNvGrpSpPr>
            <a:grpSpLocks noChangeAspect="1"/>
          </p:cNvGrpSpPr>
          <p:nvPr/>
        </p:nvGrpSpPr>
        <p:grpSpPr>
          <a:xfrm>
            <a:off x="1714480" y="2515942"/>
            <a:ext cx="5694330" cy="928694"/>
            <a:chOff x="2095" y="1460"/>
            <a:chExt cx="6091808" cy="1281906"/>
          </a:xfrm>
          <a:solidFill>
            <a:schemeClr val="bg2">
              <a:lumMod val="50000"/>
            </a:schemeClr>
          </a:solidFill>
          <a:scene3d>
            <a:camera prst="orthographicFront"/>
            <a:lightRig rig="twoPt" dir="t"/>
          </a:scene3d>
        </p:grpSpPr>
        <p:sp>
          <p:nvSpPr>
            <p:cNvPr id="9" name="17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lt1"/>
              </a:solidFill>
            </a:ln>
            <a:sp3d prstMaterial="dkEdge">
              <a:bevelT w="1270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Στρογγυλεμένο ορθογώνιο 4"/>
            <p:cNvSpPr/>
            <p:nvPr/>
          </p:nvSpPr>
          <p:spPr>
            <a:xfrm>
              <a:off x="160041" y="39006"/>
              <a:ext cx="5768511" cy="1206815"/>
            </a:xfrm>
            <a:prstGeom prst="rect">
              <a:avLst/>
            </a:prstGeom>
            <a:grpFill/>
            <a:ln>
              <a:solidFill>
                <a:schemeClr val="lt1"/>
              </a:solidFill>
            </a:ln>
            <a:sp3d prstMaterial="dkEdge"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itchFamily="34" charset="0"/>
                  <a:cs typeface="Arial" pitchFamily="34" charset="0"/>
                </a:rPr>
                <a:t>Sparse Representation Classification (SRC) for SI</a:t>
              </a:r>
              <a:endParaRPr lang="el-G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19 - Ομάδα"/>
          <p:cNvGrpSpPr>
            <a:grpSpLocks/>
          </p:cNvGrpSpPr>
          <p:nvPr/>
        </p:nvGrpSpPr>
        <p:grpSpPr>
          <a:xfrm>
            <a:off x="1714480" y="3735158"/>
            <a:ext cx="5715040" cy="909897"/>
            <a:chOff x="2095" y="1460"/>
            <a:chExt cx="6091808" cy="1281906"/>
          </a:xfrm>
          <a:solidFill>
            <a:schemeClr val="bg2">
              <a:lumMod val="50000"/>
            </a:schemeClr>
          </a:solidFill>
          <a:scene3d>
            <a:camera prst="orthographicFront"/>
            <a:lightRig rig="twoPt" dir="t"/>
          </a:scene3d>
        </p:grpSpPr>
        <p:sp>
          <p:nvSpPr>
            <p:cNvPr id="12" name="20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lt1"/>
              </a:solidFill>
            </a:ln>
            <a:sp3d prstMaterial="dkEdge">
              <a:bevelT w="1270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  <a:grpFill/>
            <a:ln>
              <a:solidFill>
                <a:schemeClr val="lt1"/>
              </a:solidFill>
            </a:ln>
            <a:sp3d prstMaterial="dkEdge"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24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itchFamily="34" charset="0"/>
                  <a:cs typeface="Arial" pitchFamily="34" charset="0"/>
                </a:rPr>
                <a:t>Discriminative Dictionary Sparse Coding Based on K-SVD for SI</a:t>
              </a:r>
            </a:p>
          </p:txBody>
        </p:sp>
      </p:grpSp>
      <p:grpSp>
        <p:nvGrpSpPr>
          <p:cNvPr id="14" name="22 - Ομάδα"/>
          <p:cNvGrpSpPr>
            <a:grpSpLocks/>
          </p:cNvGrpSpPr>
          <p:nvPr/>
        </p:nvGrpSpPr>
        <p:grpSpPr>
          <a:xfrm>
            <a:off x="1755424" y="4911496"/>
            <a:ext cx="2754000" cy="898231"/>
            <a:chOff x="2095" y="1460"/>
            <a:chExt cx="6091808" cy="1281906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woPt" dir="t"/>
          </a:scene3d>
        </p:grpSpPr>
        <p:sp>
          <p:nvSpPr>
            <p:cNvPr id="15" name="23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lt1"/>
              </a:solidFill>
            </a:ln>
            <a:sp3d prstMaterial="dkEdge">
              <a:bevelT w="127000" h="25400" prst="coolSlant"/>
              <a:bevelB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Στρογγυλεμένο ορθογώνιο 4"/>
            <p:cNvSpPr/>
            <p:nvPr/>
          </p:nvSpPr>
          <p:spPr>
            <a:xfrm>
              <a:off x="164114" y="39005"/>
              <a:ext cx="5768511" cy="1206814"/>
            </a:xfrm>
            <a:prstGeom prst="rect">
              <a:avLst/>
            </a:prstGeom>
            <a:grpFill/>
            <a:ln>
              <a:solidFill>
                <a:schemeClr val="lt1"/>
              </a:solidFill>
            </a:ln>
            <a:sp3d prstMaterial="dkEdge">
              <a:bevelT w="165100" prst="coolSlant"/>
              <a:bevelB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2400" dirty="0">
                  <a:solidFill>
                    <a:schemeClr val="accent2">
                      <a:lumMod val="75000"/>
                    </a:schemeClr>
                  </a:solidFill>
                  <a:latin typeface="Gill Sans MT" pitchFamily="34" charset="0"/>
                  <a:cs typeface="Arial" pitchFamily="34" charset="0"/>
                </a:rPr>
                <a:t>Experimental Results</a:t>
              </a:r>
            </a:p>
          </p:txBody>
        </p:sp>
      </p:grpSp>
      <p:grpSp>
        <p:nvGrpSpPr>
          <p:cNvPr id="17" name="25 - Ομάδα"/>
          <p:cNvGrpSpPr>
            <a:grpSpLocks/>
          </p:cNvGrpSpPr>
          <p:nvPr/>
        </p:nvGrpSpPr>
        <p:grpSpPr>
          <a:xfrm>
            <a:off x="4663672" y="4911496"/>
            <a:ext cx="2754000" cy="898231"/>
            <a:chOff x="2095" y="1460"/>
            <a:chExt cx="6091808" cy="1281906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woPt" dir="t"/>
          </a:scene3d>
        </p:grpSpPr>
        <p:sp>
          <p:nvSpPr>
            <p:cNvPr id="18" name="2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lt1"/>
              </a:solidFill>
            </a:ln>
            <a:sp3d prstMaterial="dkEdge">
              <a:bevelT w="1270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Στρογγυλεμένο ορθογώνιο 4"/>
            <p:cNvSpPr/>
            <p:nvPr/>
          </p:nvSpPr>
          <p:spPr>
            <a:xfrm>
              <a:off x="164114" y="39005"/>
              <a:ext cx="5768511" cy="1206814"/>
            </a:xfrm>
            <a:prstGeom prst="rect">
              <a:avLst/>
            </a:prstGeom>
            <a:grpFill/>
            <a:ln>
              <a:solidFill>
                <a:schemeClr val="lt1"/>
              </a:solidFill>
            </a:ln>
            <a:sp3d prstMaterial="dkEdge"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>
                  <a:solidFill>
                    <a:schemeClr val="accent2">
                      <a:lumMod val="75000"/>
                    </a:schemeClr>
                  </a:solidFill>
                  <a:latin typeface="Gill Sans MT" pitchFamily="34" charset="0"/>
                  <a:cs typeface="Arial" pitchFamily="34" charset="0"/>
                </a:rPr>
                <a:t>Conclusions &amp;</a:t>
              </a:r>
              <a:br>
                <a:rPr lang="en-US" sz="2400" dirty="0">
                  <a:solidFill>
                    <a:schemeClr val="accent2">
                      <a:lumMod val="75000"/>
                    </a:schemeClr>
                  </a:solidFill>
                  <a:latin typeface="Gill Sans MT" pitchFamily="34" charset="0"/>
                  <a:cs typeface="Arial" pitchFamily="34" charset="0"/>
                </a:rPr>
              </a:br>
              <a:r>
                <a:rPr lang="en-US" sz="2400" dirty="0">
                  <a:solidFill>
                    <a:schemeClr val="accent2">
                      <a:lumMod val="75000"/>
                    </a:schemeClr>
                  </a:solidFill>
                  <a:latin typeface="Gill Sans MT" pitchFamily="34" charset="0"/>
                  <a:cs typeface="Arial" pitchFamily="34" charset="0"/>
                </a:rPr>
                <a:t>Perspectives</a:t>
              </a:r>
              <a:endParaRPr lang="el-GR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25 - Ομάδα"/>
          <p:cNvGrpSpPr>
            <a:grpSpLocks/>
          </p:cNvGrpSpPr>
          <p:nvPr/>
        </p:nvGrpSpPr>
        <p:grpSpPr>
          <a:xfrm>
            <a:off x="1705622" y="1300124"/>
            <a:ext cx="5703188" cy="928694"/>
            <a:chOff x="2095" y="1460"/>
            <a:chExt cx="6091808" cy="1281906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woPt" dir="t"/>
          </a:scene3d>
        </p:grpSpPr>
        <p:sp>
          <p:nvSpPr>
            <p:cNvPr id="22" name="2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lt1"/>
              </a:solidFill>
            </a:ln>
            <a:sp3d prstMaterial="dkEdge">
              <a:bevelT w="1270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Στρογγυλεμένο ορθογώνιο 4"/>
            <p:cNvSpPr/>
            <p:nvPr/>
          </p:nvSpPr>
          <p:spPr>
            <a:xfrm>
              <a:off x="144827" y="39006"/>
              <a:ext cx="5768510" cy="1206815"/>
            </a:xfrm>
            <a:prstGeom prst="rect">
              <a:avLst/>
            </a:prstGeom>
            <a:grpFill/>
            <a:ln>
              <a:solidFill>
                <a:schemeClr val="lt1"/>
              </a:solidFill>
            </a:ln>
            <a:sp3d prstMaterial="dkEdge"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>
                  <a:solidFill>
                    <a:schemeClr val="accent2">
                      <a:lumMod val="75000"/>
                    </a:schemeClr>
                  </a:solidFill>
                  <a:latin typeface="Gill Sans MT" pitchFamily="34" charset="0"/>
                  <a:cs typeface="Arial" pitchFamily="34" charset="0"/>
                </a:rPr>
                <a:t>Overview of Speaker Identification (SI)</a:t>
              </a:r>
              <a:endParaRPr lang="el-GR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473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 rot="5400000">
            <a:off x="6924052" y="1642724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7" name="Down Arrow 36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33" name="Group 32"/>
          <p:cNvGrpSpPr/>
          <p:nvPr/>
        </p:nvGrpSpPr>
        <p:grpSpPr>
          <a:xfrm rot="20298029">
            <a:off x="7559810" y="2132198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4" name="Down Arrow 33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 rot="17914717">
            <a:off x="7901576" y="1917198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1" name="Down Arrow 30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 rot="15153738">
            <a:off x="7981192" y="1478190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8" name="Down Arrow 27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0"/>
            <a:ext cx="8521700" cy="4949475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FF0000"/>
                </a:solidFill>
                <a:latin typeface="Gill Sans MT" pitchFamily="34" charset="0"/>
              </a:rPr>
              <a:t>Goal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:</a:t>
            </a:r>
            <a:r>
              <a:rPr lang="en-US" sz="2800" dirty="0">
                <a:latin typeface="Gill Sans MT" pitchFamily="34" charset="0"/>
              </a:rPr>
              <a:t> 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estimate speaker identity</a:t>
            </a:r>
          </a:p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Possible applications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Information retrieval from speech databases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Control of financial transactions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Speaker </a:t>
            </a:r>
            <a:r>
              <a:rPr lang="en-US" sz="2400" dirty="0" err="1">
                <a:latin typeface="Gill Sans MT" pitchFamily="34" charset="0"/>
              </a:rPr>
              <a:t>diarization</a:t>
            </a:r>
            <a:r>
              <a:rPr lang="en-US" sz="2400" dirty="0">
                <a:latin typeface="Gill Sans MT" pitchFamily="34" charset="0"/>
              </a:rPr>
              <a:t> for meetings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Speaker-centric ambient intelligence environments</a:t>
            </a:r>
            <a:endParaRPr lang="en-US" dirty="0">
              <a:latin typeface="Gill Sans MT" pitchFamily="34" charset="0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Focus on current work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Text-independent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Short training speech data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Highly noisy environments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3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Overview of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040" y="1412247"/>
            <a:ext cx="425756" cy="42066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554" y="2636379"/>
            <a:ext cx="369135" cy="437922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431" y="771051"/>
            <a:ext cx="370901" cy="439469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342" y="2089973"/>
            <a:ext cx="400762" cy="4412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 rot="12743513">
            <a:off x="7678664" y="1121070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3" name="Down Arrow 12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sp>
        <p:nvSpPr>
          <p:cNvPr id="5" name="Oval 4"/>
          <p:cNvSpPr/>
          <p:nvPr/>
        </p:nvSpPr>
        <p:spPr>
          <a:xfrm>
            <a:off x="7296626" y="1434433"/>
            <a:ext cx="790802" cy="792000"/>
          </a:xfrm>
          <a:prstGeom prst="ellipse">
            <a:avLst/>
          </a:prstGeom>
          <a:solidFill>
            <a:schemeClr val="accent1"/>
          </a:solidFill>
          <a:scene3d>
            <a:camera prst="orthographicFront"/>
            <a:lightRig rig="sof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i="1" dirty="0">
                <a:solidFill>
                  <a:srgbClr val="FFFF00"/>
                </a:solidFill>
                <a:latin typeface="Gill Sans MT" pitchFamily="34" charset="0"/>
              </a:rPr>
              <a:t>Whose is this voice?</a:t>
            </a:r>
            <a:endParaRPr lang="el-GR" sz="1000" b="1" i="1" dirty="0">
              <a:solidFill>
                <a:srgbClr val="FFFF00"/>
              </a:solidFill>
            </a:endParaRPr>
          </a:p>
        </p:txBody>
      </p:sp>
      <p:pic>
        <p:nvPicPr>
          <p:cNvPr id="34818" name="Picture 2" descr="C:\Users\admin\AppData\Local\Microsoft\Windows\Temporary Internet Files\Content.IE5\UC4LMTDA\MC900027555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68" y="1645551"/>
            <a:ext cx="390449" cy="4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loud Callout 25"/>
          <p:cNvSpPr/>
          <p:nvPr/>
        </p:nvSpPr>
        <p:spPr>
          <a:xfrm>
            <a:off x="6523638" y="1149933"/>
            <a:ext cx="549976" cy="398084"/>
          </a:xfrm>
          <a:prstGeom prst="cloudCallou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soft" dir="t"/>
          </a:scene3d>
          <a:sp3d prstMaterial="dk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6640345" y="1093037"/>
            <a:ext cx="347915" cy="52322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2" y="1159809"/>
            <a:ext cx="691376" cy="2868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4B5514-BAFA-4EDB-A472-76BEE318A718}" type="slidenum">
              <a:rPr lang="el-GR" smtClean="0"/>
              <a:pPr/>
              <a:t>4</a:t>
            </a:fld>
            <a:endParaRPr lang="el-GR"/>
          </a:p>
        </p:txBody>
      </p:sp>
      <p:sp>
        <p:nvSpPr>
          <p:cNvPr id="8" name="35 - Δεξιό βέλος"/>
          <p:cNvSpPr>
            <a:spLocks noChangeAspect="1"/>
          </p:cNvSpPr>
          <p:nvPr/>
        </p:nvSpPr>
        <p:spPr>
          <a:xfrm>
            <a:off x="1244443" y="16972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44 - Στρογγυλεμένο ορθογώνιο"/>
          <p:cNvSpPr/>
          <p:nvPr/>
        </p:nvSpPr>
        <p:spPr>
          <a:xfrm>
            <a:off x="1813018" y="1549958"/>
            <a:ext cx="1064528" cy="658534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Feature Extraction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Overview of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35 - Δεξιό βέλος"/>
          <p:cNvSpPr>
            <a:spLocks noChangeAspect="1"/>
          </p:cNvSpPr>
          <p:nvPr/>
        </p:nvSpPr>
        <p:spPr>
          <a:xfrm>
            <a:off x="2918490" y="16972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74" y="1202978"/>
            <a:ext cx="1159705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9" y="1554274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" y="2337667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" y="1160118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1" y="1946856"/>
            <a:ext cx="248534" cy="27363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5" y="1560271"/>
            <a:ext cx="604860" cy="288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9" y="1958128"/>
            <a:ext cx="618571" cy="25809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55" y="2334992"/>
            <a:ext cx="630286" cy="28628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17" y="2376849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05" y="1996161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17" y="159805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4" name="35 - Δεξιό βέλος"/>
          <p:cNvSpPr>
            <a:spLocks noChangeAspect="1"/>
          </p:cNvSpPr>
          <p:nvPr/>
        </p:nvSpPr>
        <p:spPr>
          <a:xfrm>
            <a:off x="4804189" y="16972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44 - Στρογγυλεμένο ορθογώνιο"/>
          <p:cNvSpPr/>
          <p:nvPr/>
        </p:nvSpPr>
        <p:spPr>
          <a:xfrm>
            <a:off x="5390989" y="1510376"/>
            <a:ext cx="1173584" cy="770023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Build Speaker Models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an 35"/>
          <p:cNvSpPr/>
          <p:nvPr/>
        </p:nvSpPr>
        <p:spPr>
          <a:xfrm>
            <a:off x="7219687" y="1491095"/>
            <a:ext cx="1119116" cy="1883393"/>
          </a:xfrm>
          <a:prstGeom prst="can">
            <a:avLst/>
          </a:prstGeom>
          <a:gradFill flip="none" rotWithShape="1">
            <a:gsLst>
              <a:gs pos="0">
                <a:srgbClr val="8488C4">
                  <a:lumMod val="68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bliqueBottomRight"/>
            <a:lightRig rig="two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7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113" y="2234113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769" y="3017506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001" y="1839957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75" y="2626695"/>
            <a:ext cx="248534" cy="27363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7057124" y="910591"/>
            <a:ext cx="1444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Model for each</a:t>
            </a:r>
          </a:p>
          <a:p>
            <a:pPr algn="ctr"/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Speaker</a:t>
            </a:r>
            <a:endParaRPr lang="el-GR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35 - Δεξιό βέλος"/>
          <p:cNvSpPr>
            <a:spLocks noChangeAspect="1"/>
          </p:cNvSpPr>
          <p:nvPr/>
        </p:nvSpPr>
        <p:spPr>
          <a:xfrm>
            <a:off x="6618348" y="1704513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3" name="Picture 2" descr="C:\Users\admin\AppData\Local\Microsoft\Windows\Temporary Internet Files\Content.IE5\UC4LMTDA\MC900027555[1].wm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5" y="4297241"/>
            <a:ext cx="390449" cy="4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loud Callout 43"/>
          <p:cNvSpPr/>
          <p:nvPr/>
        </p:nvSpPr>
        <p:spPr>
          <a:xfrm>
            <a:off x="197455" y="3801623"/>
            <a:ext cx="549976" cy="398084"/>
          </a:xfrm>
          <a:prstGeom prst="cloudCallou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soft" dir="t"/>
          </a:scene3d>
          <a:sp3d prstMaterial="dk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Rectangle 44"/>
          <p:cNvSpPr/>
          <p:nvPr/>
        </p:nvSpPr>
        <p:spPr>
          <a:xfrm>
            <a:off x="314162" y="3744727"/>
            <a:ext cx="347915" cy="52322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94433" y="3575713"/>
            <a:ext cx="8606015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26050" y="3186937"/>
            <a:ext cx="1512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2060"/>
                </a:solidFill>
                <a:latin typeface="Gill Sans MT" pitchFamily="34" charset="0"/>
              </a:rPr>
              <a:t>Enrollment Phase</a:t>
            </a:r>
            <a:endParaRPr lang="el-GR" sz="1600" i="1" dirty="0">
              <a:solidFill>
                <a:srgbClr val="002060"/>
              </a:solidFill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74" y="4360354"/>
            <a:ext cx="538286" cy="309143"/>
          </a:xfrm>
          <a:prstGeom prst="rect">
            <a:avLst/>
          </a:prstGeom>
        </p:spPr>
      </p:pic>
      <p:sp>
        <p:nvSpPr>
          <p:cNvPr id="52" name="35 - Δεξιό βέλος"/>
          <p:cNvSpPr>
            <a:spLocks noChangeAspect="1"/>
          </p:cNvSpPr>
          <p:nvPr/>
        </p:nvSpPr>
        <p:spPr>
          <a:xfrm>
            <a:off x="1233067" y="43335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44 - Στρογγυλεμένο ορθογώνιο"/>
          <p:cNvSpPr/>
          <p:nvPr/>
        </p:nvSpPr>
        <p:spPr>
          <a:xfrm>
            <a:off x="1801642" y="4186294"/>
            <a:ext cx="1064528" cy="658534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Feature Extraction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35 - Δεξιό βέλος"/>
          <p:cNvSpPr>
            <a:spLocks noChangeAspect="1"/>
          </p:cNvSpPr>
          <p:nvPr/>
        </p:nvSpPr>
        <p:spPr>
          <a:xfrm>
            <a:off x="2907114" y="43335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38" y="440509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6" name="35 - Δεξιό βέλος"/>
          <p:cNvSpPr>
            <a:spLocks noChangeAspect="1"/>
          </p:cNvSpPr>
          <p:nvPr/>
        </p:nvSpPr>
        <p:spPr>
          <a:xfrm>
            <a:off x="4820109" y="43335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7" name="44 - Στρογγυλεμένο ορθογώνιο"/>
          <p:cNvSpPr/>
          <p:nvPr/>
        </p:nvSpPr>
        <p:spPr>
          <a:xfrm>
            <a:off x="5406908" y="4078472"/>
            <a:ext cx="1321437" cy="889310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Comparison with Speaker Models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Left-Up Arrow 66"/>
          <p:cNvSpPr/>
          <p:nvPr/>
        </p:nvSpPr>
        <p:spPr>
          <a:xfrm rot="10800000">
            <a:off x="6155138" y="2702909"/>
            <a:ext cx="963541" cy="1279593"/>
          </a:xfrm>
          <a:prstGeom prst="leftUp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0005" dist="22860" dir="540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8" name="35 - Δεξιό βέλος"/>
          <p:cNvSpPr>
            <a:spLocks noChangeAspect="1"/>
          </p:cNvSpPr>
          <p:nvPr/>
        </p:nvSpPr>
        <p:spPr>
          <a:xfrm>
            <a:off x="6771773" y="4319914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9" name="44 - Στρογγυλεμένο ορθογώνιο"/>
          <p:cNvSpPr/>
          <p:nvPr/>
        </p:nvSpPr>
        <p:spPr>
          <a:xfrm>
            <a:off x="7358572" y="4133064"/>
            <a:ext cx="1328227" cy="770023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Pattern-Matching Classification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35 - Δεξιό βέλος"/>
          <p:cNvSpPr>
            <a:spLocks noChangeAspect="1"/>
          </p:cNvSpPr>
          <p:nvPr/>
        </p:nvSpPr>
        <p:spPr>
          <a:xfrm rot="5400000">
            <a:off x="7466972" y="5045515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1" name="TextBox 70"/>
          <p:cNvSpPr txBox="1"/>
          <p:nvPr/>
        </p:nvSpPr>
        <p:spPr>
          <a:xfrm>
            <a:off x="7883962" y="4891658"/>
            <a:ext cx="1264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Most Likely</a:t>
            </a:r>
            <a:b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</a:b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Speaker Model</a:t>
            </a:r>
            <a:endParaRPr lang="el-GR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2" name="44 - Στρογγυλεμένο ορθογώνιο"/>
          <p:cNvSpPr/>
          <p:nvPr/>
        </p:nvSpPr>
        <p:spPr>
          <a:xfrm>
            <a:off x="7115180" y="5582024"/>
            <a:ext cx="1264567" cy="573119"/>
          </a:xfrm>
          <a:prstGeom prst="roundRect">
            <a:avLst>
              <a:gd name="adj" fmla="val 18260"/>
            </a:avLst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Identified Speaker</a:t>
            </a:r>
            <a:endParaRPr lang="el-GR" sz="14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20419" y="5673145"/>
            <a:ext cx="16649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2060"/>
                </a:solidFill>
                <a:latin typeface="Gill Sans MT" pitchFamily="34" charset="0"/>
              </a:rPr>
              <a:t>Identification Phase</a:t>
            </a:r>
            <a:endParaRPr lang="el-GR" sz="1600" i="1" dirty="0">
              <a:solidFill>
                <a:srgbClr val="002060"/>
              </a:solidFill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500" y="1615727"/>
            <a:ext cx="709637" cy="72194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193" y="2460668"/>
            <a:ext cx="701994" cy="72360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352" y="2007666"/>
            <a:ext cx="723280" cy="651254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788" y="2821080"/>
            <a:ext cx="735124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2" grpId="0" animBg="1"/>
      <p:bldP spid="34" grpId="0" animBg="1"/>
      <p:bldP spid="35" grpId="0" animBg="1"/>
      <p:bldP spid="36" grpId="0" animBg="1"/>
      <p:bldP spid="41" grpId="0"/>
      <p:bldP spid="42" grpId="0" animBg="1"/>
      <p:bldP spid="44" grpId="0" animBg="1"/>
      <p:bldP spid="45" grpId="0"/>
      <p:bldP spid="48" grpId="0"/>
      <p:bldP spid="52" grpId="0" animBg="1"/>
      <p:bldP spid="53" grpId="0" animBg="1"/>
      <p:bldP spid="54" grpId="0" animBg="1"/>
      <p:bldP spid="56" grpId="0" animBg="1"/>
      <p:bldP spid="57" grpId="0" animBg="1"/>
      <p:bldP spid="67" grpId="0" animBg="1"/>
      <p:bldP spid="68" grpId="0" animBg="1"/>
      <p:bldP spid="69" grpId="0" animBg="1"/>
      <p:bldP spid="70" grpId="0" animBg="1"/>
      <p:bldP spid="71" grpId="0"/>
      <p:bldP spid="72" grpId="0" animBg="1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4009267" y="3900997"/>
            <a:ext cx="1222140" cy="3839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Rounded Rectangle 20"/>
          <p:cNvSpPr/>
          <p:nvPr/>
        </p:nvSpPr>
        <p:spPr>
          <a:xfrm>
            <a:off x="5275972" y="3915168"/>
            <a:ext cx="1161404" cy="38391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Rounded Rectangle 21"/>
          <p:cNvSpPr/>
          <p:nvPr/>
        </p:nvSpPr>
        <p:spPr>
          <a:xfrm>
            <a:off x="6936227" y="3908073"/>
            <a:ext cx="1329949" cy="38391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4"/>
              <p:cNvSpPr txBox="1"/>
              <p:nvPr/>
            </p:nvSpPr>
            <p:spPr bwMode="auto">
              <a:xfrm>
                <a:off x="3676805" y="3875088"/>
                <a:ext cx="6067044" cy="468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7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sSub>
                                        <m:sSubPr>
                                          <m:ctrlPr>
                                            <a:rPr lang="en-US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2,1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2,</m:t>
                                  </m:r>
                                  <m:sSub>
                                    <m:sSubPr>
                                      <m:ctrlP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r>
                            <a:rPr lang="en-US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|…|</m:t>
                          </m:r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𝑡𝑟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700" dirty="0"/>
              </a:p>
            </p:txBody>
          </p:sp>
        </mc:Choice>
        <mc:Fallback>
          <p:sp>
            <p:nvSpPr>
              <p:cNvPr id="5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6805" y="3875088"/>
                <a:ext cx="6067044" cy="468312"/>
              </a:xfrm>
              <a:prstGeom prst="rect">
                <a:avLst/>
              </a:prstGeom>
              <a:blipFill>
                <a:blip r:embed="rId4"/>
                <a:stretch>
                  <a:fillRect t="-5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397327"/>
              </p:ext>
            </p:extLst>
          </p:nvPr>
        </p:nvGraphicFramePr>
        <p:xfrm>
          <a:off x="92953" y="3754017"/>
          <a:ext cx="36893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58" name="Equation" r:id="rId5" imgW="2222280" imgH="457200" progId="Equation.DSMT4">
                  <p:embed/>
                </p:oleObj>
              </mc:Choice>
              <mc:Fallback>
                <p:oleObj name="Equation" r:id="rId5" imgW="22222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953" y="3754017"/>
                        <a:ext cx="3689350" cy="76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 err="1">
                <a:solidFill>
                  <a:srgbClr val="FF0000"/>
                </a:solidFill>
                <a:latin typeface="Gill Sans MT" pitchFamily="34" charset="0"/>
              </a:rPr>
              <a:t>Sparsity</a:t>
            </a:r>
            <a:r>
              <a:rPr lang="en-US" sz="2800" dirty="0">
                <a:solidFill>
                  <a:srgbClr val="FF0000"/>
                </a:solidFill>
                <a:latin typeface="Gill Sans MT" pitchFamily="34" charset="0"/>
              </a:rPr>
              <a:t> concept: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 test sample represented as a sparse linear combination of an </a:t>
            </a:r>
            <a:r>
              <a:rPr lang="en-US" sz="2800" dirty="0" err="1">
                <a:solidFill>
                  <a:srgbClr val="000090"/>
                </a:solidFill>
                <a:latin typeface="Gill Sans MT" pitchFamily="34" charset="0"/>
              </a:rPr>
              <a:t>overcomplete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 dictionary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Assume </a:t>
            </a:r>
            <a:r>
              <a:rPr lang="en-US" sz="2400" i="1" dirty="0">
                <a:latin typeface="Gill Sans MT" pitchFamily="34" charset="0"/>
              </a:rPr>
              <a:t>S</a:t>
            </a:r>
            <a:r>
              <a:rPr lang="en-US" sz="2400" dirty="0">
                <a:latin typeface="Gill Sans MT" pitchFamily="34" charset="0"/>
              </a:rPr>
              <a:t> speakers in the speech database</a:t>
            </a:r>
          </a:p>
          <a:p>
            <a:pPr lvl="1">
              <a:buFont typeface="Arial"/>
              <a:buChar char="•"/>
            </a:pPr>
            <a:r>
              <a:rPr lang="en-US" sz="2400" i="1" dirty="0" err="1">
                <a:latin typeface="Gill Sans MT" pitchFamily="34" charset="0"/>
              </a:rPr>
              <a:t>n</a:t>
            </a:r>
            <a:r>
              <a:rPr lang="en-US" sz="2400" i="1" baseline="-25000" dirty="0" err="1">
                <a:latin typeface="Gill Sans MT" pitchFamily="34" charset="0"/>
              </a:rPr>
              <a:t>i</a:t>
            </a:r>
            <a:r>
              <a:rPr lang="en-US" sz="2400" dirty="0">
                <a:latin typeface="Gill Sans MT" pitchFamily="34" charset="0"/>
              </a:rPr>
              <a:t> training samples (or feature vectors) 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 </a:t>
            </a:r>
            <a:r>
              <a:rPr lang="en-US" sz="2400" i="1" dirty="0" err="1">
                <a:latin typeface="Gill Sans MT" pitchFamily="34" charset="0"/>
                <a:sym typeface="Wingdings" pitchFamily="2" charset="2"/>
              </a:rPr>
              <a:t>i</a:t>
            </a:r>
            <a:r>
              <a:rPr lang="en-US" sz="2400" i="1" baseline="30000" dirty="0" err="1">
                <a:latin typeface="Gill Sans MT" pitchFamily="34" charset="0"/>
                <a:sym typeface="Wingdings" pitchFamily="2" charset="2"/>
              </a:rPr>
              <a:t>th</a:t>
            </a:r>
            <a:r>
              <a:rPr lang="en-US" sz="2400" baseline="30000" dirty="0">
                <a:latin typeface="Gill Sans MT" pitchFamily="34" charset="0"/>
                <a:sym typeface="Wingdings" pitchFamily="2" charset="2"/>
              </a:rPr>
              <a:t> </a:t>
            </a:r>
            <a:r>
              <a:rPr lang="en-US" sz="2400" dirty="0">
                <a:latin typeface="Gill Sans MT" pitchFamily="34" charset="0"/>
              </a:rPr>
              <a:t>speaker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</a:rPr>
              <a:t>Total number of training feature vectors: </a:t>
            </a:r>
            <a:r>
              <a:rPr lang="en-US" sz="2000" i="1" dirty="0" err="1">
                <a:latin typeface="Gill Sans MT" pitchFamily="34" charset="0"/>
                <a:sym typeface="Wingdings" pitchFamily="2" charset="2"/>
              </a:rPr>
              <a:t>N</a:t>
            </a:r>
            <a:r>
              <a:rPr lang="en-US" sz="2000" i="1" baseline="-25000" dirty="0" err="1">
                <a:latin typeface="Gill Sans MT" pitchFamily="34" charset="0"/>
              </a:rPr>
              <a:t>tr</a:t>
            </a:r>
            <a:r>
              <a:rPr lang="en-US" sz="2000" dirty="0">
                <a:latin typeface="Gill Sans MT" pitchFamily="34" charset="0"/>
              </a:rPr>
              <a:t> = </a:t>
            </a:r>
            <a:r>
              <a:rPr lang="en-US" sz="2000" i="1" dirty="0">
                <a:latin typeface="Gill Sans MT" pitchFamily="34" charset="0"/>
              </a:rPr>
              <a:t>n</a:t>
            </a:r>
            <a:r>
              <a:rPr lang="en-US" sz="2000" i="1" baseline="-25000" dirty="0">
                <a:latin typeface="Garamond" pitchFamily="18" charset="0"/>
              </a:rPr>
              <a:t>1</a:t>
            </a:r>
            <a:r>
              <a:rPr lang="en-US" sz="2000" i="1" baseline="-25000" dirty="0">
                <a:latin typeface="Gill Sans MT" pitchFamily="34" charset="0"/>
              </a:rPr>
              <a:t> </a:t>
            </a:r>
            <a:r>
              <a:rPr lang="en-US" sz="2000" dirty="0">
                <a:latin typeface="Gill Sans MT" pitchFamily="34" charset="0"/>
              </a:rPr>
              <a:t>+ </a:t>
            </a:r>
            <a:r>
              <a:rPr lang="en-US" sz="2000" i="1" dirty="0">
                <a:latin typeface="Gill Sans MT" pitchFamily="34" charset="0"/>
                <a:sym typeface="Wingdings" pitchFamily="2" charset="2"/>
              </a:rPr>
              <a:t>n</a:t>
            </a:r>
            <a:r>
              <a:rPr lang="en-US" sz="2000" i="1" baseline="-25000" dirty="0">
                <a:latin typeface="Gill Sans MT" pitchFamily="34" charset="0"/>
              </a:rPr>
              <a:t>2 </a:t>
            </a:r>
            <a:r>
              <a:rPr lang="en-US" sz="2000" dirty="0">
                <a:latin typeface="Gill Sans MT" pitchFamily="34" charset="0"/>
              </a:rPr>
              <a:t>+…+ </a:t>
            </a:r>
            <a:r>
              <a:rPr lang="en-US" sz="2000" i="1" dirty="0" err="1">
                <a:latin typeface="Gill Sans MT" pitchFamily="34" charset="0"/>
              </a:rPr>
              <a:t>n</a:t>
            </a:r>
            <a:r>
              <a:rPr lang="en-US" sz="2000" i="1" baseline="-25000" dirty="0" err="1">
                <a:latin typeface="Gill Sans MT" pitchFamily="34" charset="0"/>
              </a:rPr>
              <a:t>S</a:t>
            </a:r>
            <a:endParaRPr lang="en-US" sz="2000" i="1" baseline="-25000" dirty="0">
              <a:latin typeface="Gill Sans MT" pitchFamily="34" charset="0"/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</a:rPr>
              <a:t>Training data matrix </a:t>
            </a:r>
            <a:r>
              <a:rPr lang="en-US" sz="2000" b="1" dirty="0">
                <a:latin typeface="Gill Sans MT" pitchFamily="34" charset="0"/>
              </a:rPr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5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SRC for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24" y="3922262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99" y="392226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4" y="392226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ight Brace 5"/>
          <p:cNvSpPr/>
          <p:nvPr/>
        </p:nvSpPr>
        <p:spPr>
          <a:xfrm rot="5400000">
            <a:off x="912667" y="4261943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ight Brace 14"/>
          <p:cNvSpPr/>
          <p:nvPr/>
        </p:nvSpPr>
        <p:spPr>
          <a:xfrm rot="5400000">
            <a:off x="3088875" y="4269019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ight Brace 15"/>
          <p:cNvSpPr/>
          <p:nvPr/>
        </p:nvSpPr>
        <p:spPr>
          <a:xfrm rot="5400000">
            <a:off x="1795187" y="4272557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688313"/>
              </p:ext>
            </p:extLst>
          </p:nvPr>
        </p:nvGraphicFramePr>
        <p:xfrm>
          <a:off x="937164" y="4732072"/>
          <a:ext cx="3159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59" name="Equation" r:id="rId10" imgW="190440" imgH="228600" progId="Equation.DSMT4">
                  <p:embed/>
                </p:oleObj>
              </mc:Choice>
              <mc:Fallback>
                <p:oleObj name="Equation" r:id="rId10" imgW="19044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164" y="4732072"/>
                        <a:ext cx="3159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633281"/>
              </p:ext>
            </p:extLst>
          </p:nvPr>
        </p:nvGraphicFramePr>
        <p:xfrm>
          <a:off x="1812841" y="4734521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0" name="Equation" r:id="rId12" imgW="203040" imgH="228600" progId="Equation.DSMT4">
                  <p:embed/>
                </p:oleObj>
              </mc:Choice>
              <mc:Fallback>
                <p:oleObj name="Equation" r:id="rId12" imgW="20304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841" y="4734521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615822"/>
              </p:ext>
            </p:extLst>
          </p:nvPr>
        </p:nvGraphicFramePr>
        <p:xfrm>
          <a:off x="3114591" y="4728171"/>
          <a:ext cx="3571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1" name="Equation" r:id="rId14" imgW="215640" imgH="228600" progId="Equation.DSMT4">
                  <p:embed/>
                </p:oleObj>
              </mc:Choice>
              <mc:Fallback>
                <p:oleObj name="Equation" r:id="rId14" imgW="21564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4591" y="4728171"/>
                        <a:ext cx="3571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028915"/>
              </p:ext>
            </p:extLst>
          </p:nvPr>
        </p:nvGraphicFramePr>
        <p:xfrm>
          <a:off x="4480952" y="4363721"/>
          <a:ext cx="3159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2" name="Equation" r:id="rId16" imgW="190440" imgH="228600" progId="Equation.DSMT4">
                  <p:embed/>
                </p:oleObj>
              </mc:Choice>
              <mc:Fallback>
                <p:oleObj name="Equation" r:id="rId16" imgW="19044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0952" y="4363721"/>
                        <a:ext cx="3159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17881"/>
              </p:ext>
            </p:extLst>
          </p:nvPr>
        </p:nvGraphicFramePr>
        <p:xfrm>
          <a:off x="5718774" y="4354675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3" name="Equation" r:id="rId18" imgW="203040" imgH="228600" progId="Equation.DSMT4">
                  <p:embed/>
                </p:oleObj>
              </mc:Choice>
              <mc:Fallback>
                <p:oleObj name="Equation" r:id="rId18" imgW="20304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774" y="4354675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096553"/>
              </p:ext>
            </p:extLst>
          </p:nvPr>
        </p:nvGraphicFramePr>
        <p:xfrm>
          <a:off x="7403312" y="4358958"/>
          <a:ext cx="3571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4" name="Equation" r:id="rId20" imgW="215640" imgH="228600" progId="Equation.DSMT4">
                  <p:embed/>
                </p:oleObj>
              </mc:Choice>
              <mc:Fallback>
                <p:oleObj name="Equation" r:id="rId20" imgW="21564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3312" y="4358958"/>
                        <a:ext cx="3571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567060"/>
              </p:ext>
            </p:extLst>
          </p:nvPr>
        </p:nvGraphicFramePr>
        <p:xfrm>
          <a:off x="6609008" y="4437753"/>
          <a:ext cx="327219" cy="184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65" name="Equation" r:id="rId22" imgW="203040" imgH="114120" progId="Equation.DSMT4">
                  <p:embed/>
                </p:oleObj>
              </mc:Choice>
              <mc:Fallback>
                <p:oleObj name="Equation" r:id="rId22" imgW="203040" imgH="114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609008" y="4437753"/>
                        <a:ext cx="327219" cy="184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094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2" grpId="0" animBg="1"/>
      <p:bldP spid="6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 rot="5400000">
            <a:off x="2417449" y="4630433"/>
            <a:ext cx="1758674" cy="825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2" name="Rounded Rectangle 41"/>
          <p:cNvSpPr/>
          <p:nvPr/>
        </p:nvSpPr>
        <p:spPr>
          <a:xfrm rot="5400000">
            <a:off x="1303913" y="4636191"/>
            <a:ext cx="1758674" cy="825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Rounded Rectangle 42"/>
          <p:cNvSpPr/>
          <p:nvPr/>
        </p:nvSpPr>
        <p:spPr>
          <a:xfrm rot="5400000">
            <a:off x="4110781" y="4602723"/>
            <a:ext cx="1758674" cy="8920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 err="1">
                <a:solidFill>
                  <a:srgbClr val="FF0000"/>
                </a:solidFill>
                <a:latin typeface="Gill Sans MT" pitchFamily="34" charset="0"/>
              </a:rPr>
              <a:t>Sparsity</a:t>
            </a:r>
            <a:r>
              <a:rPr lang="en-US" sz="2800" dirty="0">
                <a:solidFill>
                  <a:srgbClr val="FF0000"/>
                </a:solidFill>
                <a:latin typeface="Gill Sans MT" pitchFamily="34" charset="0"/>
              </a:rPr>
              <a:t> concept: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 test sample represented as a sparse linear combination of an </a:t>
            </a:r>
            <a:r>
              <a:rPr lang="en-US" sz="2800" dirty="0" err="1">
                <a:solidFill>
                  <a:srgbClr val="000090"/>
                </a:solidFill>
                <a:latin typeface="Gill Sans MT" pitchFamily="34" charset="0"/>
              </a:rPr>
              <a:t>overcomplete</a:t>
            </a: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 dictionary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Assume </a:t>
            </a:r>
            <a:r>
              <a:rPr lang="en-US" sz="2400" i="1" dirty="0">
                <a:latin typeface="Gill Sans MT" pitchFamily="34" charset="0"/>
              </a:rPr>
              <a:t>S</a:t>
            </a:r>
            <a:r>
              <a:rPr lang="en-US" sz="2400" dirty="0">
                <a:latin typeface="Gill Sans MT" pitchFamily="34" charset="0"/>
              </a:rPr>
              <a:t> speakers in the speech database</a:t>
            </a:r>
          </a:p>
          <a:p>
            <a:pPr lvl="1">
              <a:buFont typeface="Arial"/>
              <a:buChar char="•"/>
            </a:pPr>
            <a:r>
              <a:rPr lang="en-US" sz="2400" i="1" dirty="0" err="1">
                <a:latin typeface="Gill Sans MT" pitchFamily="34" charset="0"/>
              </a:rPr>
              <a:t>n</a:t>
            </a:r>
            <a:r>
              <a:rPr lang="en-US" sz="2400" i="1" baseline="-25000" dirty="0" err="1">
                <a:latin typeface="Gill Sans MT" pitchFamily="34" charset="0"/>
              </a:rPr>
              <a:t>i</a:t>
            </a:r>
            <a:r>
              <a:rPr lang="en-US" sz="2400" dirty="0">
                <a:latin typeface="Gill Sans MT" pitchFamily="34" charset="0"/>
              </a:rPr>
              <a:t> training samples (or feature vectors) per speaker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</a:rPr>
              <a:t>Total number of training feature vectors: </a:t>
            </a:r>
            <a:r>
              <a:rPr lang="en-US" sz="2000" i="1" dirty="0" err="1">
                <a:latin typeface="Gill Sans MT" pitchFamily="34" charset="0"/>
                <a:sym typeface="Wingdings" pitchFamily="2" charset="2"/>
              </a:rPr>
              <a:t>N</a:t>
            </a:r>
            <a:r>
              <a:rPr lang="en-US" sz="2000" i="1" baseline="-25000" dirty="0" err="1">
                <a:latin typeface="Gill Sans MT" pitchFamily="34" charset="0"/>
              </a:rPr>
              <a:t>tr</a:t>
            </a:r>
            <a:r>
              <a:rPr lang="en-US" sz="2000" dirty="0">
                <a:latin typeface="Gill Sans MT" pitchFamily="34" charset="0"/>
              </a:rPr>
              <a:t> = </a:t>
            </a:r>
            <a:r>
              <a:rPr lang="en-US" sz="2000" i="1" dirty="0">
                <a:latin typeface="Gill Sans MT" pitchFamily="34" charset="0"/>
              </a:rPr>
              <a:t>n</a:t>
            </a:r>
            <a:r>
              <a:rPr lang="en-US" sz="2000" i="1" baseline="-25000" dirty="0">
                <a:latin typeface="Garamond" pitchFamily="18" charset="0"/>
              </a:rPr>
              <a:t>1</a:t>
            </a:r>
            <a:r>
              <a:rPr lang="en-US" sz="2000" i="1" baseline="-25000" dirty="0">
                <a:latin typeface="Gill Sans MT" pitchFamily="34" charset="0"/>
              </a:rPr>
              <a:t> </a:t>
            </a:r>
            <a:r>
              <a:rPr lang="en-US" sz="2000" dirty="0">
                <a:latin typeface="Gill Sans MT" pitchFamily="34" charset="0"/>
              </a:rPr>
              <a:t>+ </a:t>
            </a:r>
            <a:r>
              <a:rPr lang="en-US" sz="2000" i="1" dirty="0">
                <a:latin typeface="Gill Sans MT" pitchFamily="34" charset="0"/>
                <a:sym typeface="Wingdings" pitchFamily="2" charset="2"/>
              </a:rPr>
              <a:t>n</a:t>
            </a:r>
            <a:r>
              <a:rPr lang="en-US" sz="2000" i="1" baseline="-25000" dirty="0">
                <a:latin typeface="Gill Sans MT" pitchFamily="34" charset="0"/>
              </a:rPr>
              <a:t>2 </a:t>
            </a:r>
            <a:r>
              <a:rPr lang="en-US" sz="2000" dirty="0">
                <a:latin typeface="Gill Sans MT" pitchFamily="34" charset="0"/>
              </a:rPr>
              <a:t>+…+ </a:t>
            </a:r>
            <a:r>
              <a:rPr lang="en-US" sz="2000" i="1" dirty="0" err="1">
                <a:latin typeface="Gill Sans MT" pitchFamily="34" charset="0"/>
              </a:rPr>
              <a:t>n</a:t>
            </a:r>
            <a:r>
              <a:rPr lang="en-US" sz="2000" i="1" baseline="-25000" dirty="0" err="1">
                <a:latin typeface="Gill Sans MT" pitchFamily="34" charset="0"/>
              </a:rPr>
              <a:t>S</a:t>
            </a:r>
            <a:endParaRPr lang="en-US" sz="2000" i="1" baseline="-25000" dirty="0">
              <a:latin typeface="Gill Sans MT" pitchFamily="34" charset="0"/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</a:rPr>
              <a:t>Training data matrix </a:t>
            </a:r>
            <a:r>
              <a:rPr lang="en-US" sz="2000" b="1" dirty="0">
                <a:latin typeface="Gill Sans MT" pitchFamily="34" charset="0"/>
              </a:rPr>
              <a:t>V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</a:rPr>
              <a:t>Assume test feature 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6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SRC for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195196"/>
              </p:ext>
            </p:extLst>
          </p:nvPr>
        </p:nvGraphicFramePr>
        <p:xfrm>
          <a:off x="1808163" y="4400667"/>
          <a:ext cx="41592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1" name="Equation" r:id="rId4" imgW="253800" imgH="241200" progId="Equation.DSMT4">
                  <p:embed/>
                </p:oleObj>
              </mc:Choice>
              <mc:Fallback>
                <p:oleObj name="Equation" r:id="rId4" imgW="253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4400667"/>
                        <a:ext cx="415925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943058"/>
              </p:ext>
            </p:extLst>
          </p:nvPr>
        </p:nvGraphicFramePr>
        <p:xfrm>
          <a:off x="3738563" y="4395904"/>
          <a:ext cx="13335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2" name="Equation" r:id="rId6" imgW="723600" imgH="241200" progId="Equation.DSMT4">
                  <p:embed/>
                </p:oleObj>
              </mc:Choice>
              <mc:Fallback>
                <p:oleObj name="Equation" r:id="rId6" imgW="723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3" y="4395904"/>
                        <a:ext cx="1333500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-74005" y="4059787"/>
            <a:ext cx="1293945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belongs to</a:t>
            </a:r>
            <a:br>
              <a:rPr lang="en-US" sz="1400" i="1" dirty="0">
                <a:solidFill>
                  <a:srgbClr val="FF0000"/>
                </a:solidFill>
              </a:rPr>
            </a:br>
            <a:r>
              <a:rPr lang="en-US" sz="1400" i="1" dirty="0">
                <a:solidFill>
                  <a:srgbClr val="FF0000"/>
                </a:solidFill>
              </a:rPr>
              <a:t>the </a:t>
            </a:r>
            <a:r>
              <a:rPr lang="en-US" sz="1400" i="1" dirty="0" err="1">
                <a:solidFill>
                  <a:srgbClr val="FF0000"/>
                </a:solidFill>
              </a:rPr>
              <a:t>i</a:t>
            </a:r>
            <a:r>
              <a:rPr lang="en-US" sz="1400" i="1" baseline="30000" dirty="0" err="1">
                <a:solidFill>
                  <a:srgbClr val="FF0000"/>
                </a:solidFill>
              </a:rPr>
              <a:t>th</a:t>
            </a:r>
            <a:r>
              <a:rPr lang="en-US" sz="1400" i="1" baseline="30000" dirty="0">
                <a:solidFill>
                  <a:srgbClr val="FF0000"/>
                </a:solidFill>
              </a:rPr>
              <a:t> </a:t>
            </a:r>
            <a:r>
              <a:rPr lang="en-US" sz="1400" i="1" dirty="0">
                <a:solidFill>
                  <a:srgbClr val="FF0000"/>
                </a:solidFill>
              </a:rPr>
              <a:t>speaker</a:t>
            </a:r>
            <a:endParaRPr lang="el-GR" sz="14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Object 30"/>
              <p:cNvSpPr txBox="1"/>
              <p:nvPr/>
            </p:nvSpPr>
            <p:spPr bwMode="auto">
              <a:xfrm>
                <a:off x="4493534" y="3705991"/>
                <a:ext cx="1009332" cy="422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1" name="Object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3534" y="3705991"/>
                <a:ext cx="1009332" cy="422275"/>
              </a:xfrm>
              <a:prstGeom prst="rect">
                <a:avLst/>
              </a:prstGeom>
              <a:blipFill>
                <a:blip r:embed="rId8"/>
                <a:stretch>
                  <a:fillRect t="-1014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98400"/>
              </p:ext>
            </p:extLst>
          </p:nvPr>
        </p:nvGraphicFramePr>
        <p:xfrm>
          <a:off x="1155700" y="5361104"/>
          <a:ext cx="52895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3" name="Equation" r:id="rId9" imgW="2539800" imgH="241200" progId="Equation.DSMT4">
                  <p:embed/>
                </p:oleObj>
              </mc:Choice>
              <mc:Fallback>
                <p:oleObj name="Equation" r:id="rId9" imgW="2539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5361104"/>
                        <a:ext cx="5289550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05" y="4316393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22" y="4316234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69" y="4314528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93" y="4318860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912090"/>
              </p:ext>
            </p:extLst>
          </p:nvPr>
        </p:nvGraphicFramePr>
        <p:xfrm>
          <a:off x="2617845" y="4404530"/>
          <a:ext cx="811212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4" name="Equation" r:id="rId15" imgW="495000" imgH="241200" progId="Equation.DSMT4">
                  <p:embed/>
                </p:oleObj>
              </mc:Choice>
              <mc:Fallback>
                <p:oleObj name="Equation" r:id="rId15" imgW="495000" imgH="241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845" y="4404530"/>
                        <a:ext cx="811212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35 - Δεξιό βέλος"/>
          <p:cNvSpPr>
            <a:spLocks noChangeAspect="1"/>
          </p:cNvSpPr>
          <p:nvPr/>
        </p:nvSpPr>
        <p:spPr>
          <a:xfrm>
            <a:off x="737803" y="4566978"/>
            <a:ext cx="348656" cy="16282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56927"/>
              </p:ext>
            </p:extLst>
          </p:nvPr>
        </p:nvGraphicFramePr>
        <p:xfrm>
          <a:off x="1463463" y="4533445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5" name="Equation" r:id="rId17" imgW="126720" imgH="114120" progId="Equation.DSMT4">
                  <p:embed/>
                </p:oleObj>
              </mc:Choice>
              <mc:Fallback>
                <p:oleObj name="Equation" r:id="rId17" imgW="126720" imgH="11412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463" y="4533445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638858"/>
              </p:ext>
            </p:extLst>
          </p:nvPr>
        </p:nvGraphicFramePr>
        <p:xfrm>
          <a:off x="6614943" y="3156736"/>
          <a:ext cx="2339369" cy="2753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6" name="Equation" r:id="rId19" imgW="2006280" imgH="2361960" progId="Equation.DSMT4">
                  <p:embed/>
                </p:oleObj>
              </mc:Choice>
              <mc:Fallback>
                <p:oleObj name="Equation" r:id="rId19" imgW="2006280" imgH="236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614943" y="3156736"/>
                        <a:ext cx="2339369" cy="2753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ight Brace 47"/>
          <p:cNvSpPr/>
          <p:nvPr/>
        </p:nvSpPr>
        <p:spPr>
          <a:xfrm rot="5400000">
            <a:off x="8623256" y="5719157"/>
            <a:ext cx="185709" cy="446086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8005810" y="5952634"/>
            <a:ext cx="1159293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sparse code</a:t>
            </a:r>
            <a:endParaRPr lang="el-GR" sz="1400" i="1" dirty="0">
              <a:solidFill>
                <a:srgbClr val="FF0000"/>
              </a:solidFill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271935"/>
              </p:ext>
            </p:extLst>
          </p:nvPr>
        </p:nvGraphicFramePr>
        <p:xfrm>
          <a:off x="4711283" y="4889527"/>
          <a:ext cx="21399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7" name="Equation" r:id="rId21" imgW="1307880" imgH="457200" progId="Equation.DSMT4">
                  <p:embed/>
                </p:oleObj>
              </mc:Choice>
              <mc:Fallback>
                <p:oleObj name="Equation" r:id="rId21" imgW="1307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283" y="4889527"/>
                        <a:ext cx="21399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Picture 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50" y="5002220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244" y="5002061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02" y="5000355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515" y="5007224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044366"/>
              </p:ext>
            </p:extLst>
          </p:nvPr>
        </p:nvGraphicFramePr>
        <p:xfrm>
          <a:off x="4299908" y="5219272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8" name="Equation" r:id="rId23" imgW="126720" imgH="114120" progId="Equation.DSMT4">
                  <p:embed/>
                </p:oleObj>
              </mc:Choice>
              <mc:Fallback>
                <p:oleObj name="Equation" r:id="rId23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9908" y="5219272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346604"/>
              </p:ext>
            </p:extLst>
          </p:nvPr>
        </p:nvGraphicFramePr>
        <p:xfrm>
          <a:off x="5822485" y="5129352"/>
          <a:ext cx="3270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39" name="Equation" r:id="rId24" imgW="177480" imgH="164880" progId="Equation.DSMT4">
                  <p:embed/>
                </p:oleObj>
              </mc:Choice>
              <mc:Fallback>
                <p:oleObj name="Equation" r:id="rId24" imgW="1774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485" y="5129352"/>
                        <a:ext cx="3270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114473"/>
              </p:ext>
            </p:extLst>
          </p:nvPr>
        </p:nvGraphicFramePr>
        <p:xfrm>
          <a:off x="6848366" y="5132415"/>
          <a:ext cx="355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40" name="Equation" r:id="rId26" imgW="203040" imgH="203040" progId="Equation.DSMT4">
                  <p:embed/>
                </p:oleObj>
              </mc:Choice>
              <mc:Fallback>
                <p:oleObj name="Equation" r:id="rId26" imgW="203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366" y="5132415"/>
                        <a:ext cx="355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ight Brace 57"/>
          <p:cNvSpPr/>
          <p:nvPr/>
        </p:nvSpPr>
        <p:spPr>
          <a:xfrm rot="5400000">
            <a:off x="5775142" y="5405716"/>
            <a:ext cx="185711" cy="888778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" name="Text Box 17"/>
          <p:cNvSpPr txBox="1">
            <a:spLocks noChangeArrowheads="1"/>
          </p:cNvSpPr>
          <p:nvPr/>
        </p:nvSpPr>
        <p:spPr bwMode="auto">
          <a:xfrm>
            <a:off x="5420241" y="5899272"/>
            <a:ext cx="910827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speaker </a:t>
            </a:r>
            <a:r>
              <a:rPr lang="en-US" sz="1400" i="1" dirty="0" err="1">
                <a:solidFill>
                  <a:srgbClr val="FF0000"/>
                </a:solidFill>
              </a:rPr>
              <a:t>i</a:t>
            </a:r>
            <a:endParaRPr lang="el-GR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65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27" grpId="0"/>
      <p:bldP spid="27" grpId="1"/>
      <p:bldP spid="38" grpId="0" animBg="1"/>
      <p:bldP spid="38" grpId="1" animBg="1"/>
      <p:bldP spid="48" grpId="0" animBg="1"/>
      <p:bldP spid="49" grpId="0"/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latin typeface="Gill Sans MT" pitchFamily="34" charset="0"/>
              </a:rPr>
              <a:t>Given </a:t>
            </a:r>
            <a:r>
              <a:rPr lang="en-US" sz="2800" b="1" dirty="0">
                <a:latin typeface="Gill Sans MT" pitchFamily="34" charset="0"/>
              </a:rPr>
              <a:t>V </a:t>
            </a:r>
            <a:r>
              <a:rPr lang="en-US" sz="2800" dirty="0">
                <a:latin typeface="Gill Sans MT" pitchFamily="34" charset="0"/>
              </a:rPr>
              <a:t>and</a:t>
            </a:r>
            <a:r>
              <a:rPr lang="en-US" sz="2400" dirty="0">
                <a:latin typeface="Gill Sans MT" pitchFamily="34" charset="0"/>
              </a:rPr>
              <a:t>      estimate sparse code     by solving optimization problem (e.g. using OMP)</a:t>
            </a:r>
          </a:p>
          <a:p>
            <a:pPr>
              <a:buClr>
                <a:schemeClr val="tx1"/>
              </a:buClr>
              <a:buFont typeface="Wingdings" charset="2"/>
              <a:buChar char="ü"/>
            </a:pPr>
            <a:endParaRPr lang="en-US" sz="2400" dirty="0">
              <a:latin typeface="Gill Sans MT" pitchFamily="34" charset="0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endParaRPr lang="en-US" sz="2400" dirty="0">
              <a:latin typeface="Gill Sans MT" pitchFamily="34" charset="0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400" dirty="0">
                <a:latin typeface="Gill Sans MT" pitchFamily="34" charset="0"/>
              </a:rPr>
              <a:t>Ideal case: 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e.g. </a:t>
            </a:r>
            <a:r>
              <a:rPr lang="en-US" sz="2400" dirty="0">
                <a:latin typeface="Garamond" pitchFamily="18" charset="0"/>
                <a:sym typeface="Wingdings" pitchFamily="2" charset="2"/>
              </a:rPr>
              <a:t>1</a:t>
            </a:r>
            <a:r>
              <a:rPr lang="en-US" sz="2400" baseline="30000" dirty="0">
                <a:latin typeface="Gill Sans MT" pitchFamily="34" charset="0"/>
                <a:sym typeface="Wingdings" pitchFamily="2" charset="2"/>
              </a:rPr>
              <a:t>st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speaker is identified</a:t>
            </a:r>
            <a:endParaRPr lang="en-US" sz="2400" dirty="0">
              <a:latin typeface="Gill Sans MT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000" b="1" dirty="0">
              <a:latin typeface="Gill Sans MT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018208" y="4240272"/>
            <a:ext cx="4974368" cy="821267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Rounded Rectangle 11"/>
          <p:cNvSpPr/>
          <p:nvPr/>
        </p:nvSpPr>
        <p:spPr>
          <a:xfrm>
            <a:off x="2167467" y="2065869"/>
            <a:ext cx="4470400" cy="821267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7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SRC for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155882"/>
              </p:ext>
            </p:extLst>
          </p:nvPr>
        </p:nvGraphicFramePr>
        <p:xfrm>
          <a:off x="2750973" y="1167147"/>
          <a:ext cx="360413" cy="540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3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0973" y="1167147"/>
                        <a:ext cx="360413" cy="5406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7131809"/>
              </p:ext>
            </p:extLst>
          </p:nvPr>
        </p:nvGraphicFramePr>
        <p:xfrm>
          <a:off x="5876682" y="1207425"/>
          <a:ext cx="301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4"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682" y="1207425"/>
                        <a:ext cx="301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327799"/>
              </p:ext>
            </p:extLst>
          </p:nvPr>
        </p:nvGraphicFramePr>
        <p:xfrm>
          <a:off x="2153008" y="2186348"/>
          <a:ext cx="44894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5" name="Equation" r:id="rId8" imgW="2234880" imgH="330120" progId="Equation.DSMT4">
                  <p:embed/>
                </p:oleObj>
              </mc:Choice>
              <mc:Fallback>
                <p:oleObj name="Equation" r:id="rId8" imgW="2234880" imgH="3301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008" y="2186348"/>
                        <a:ext cx="448945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1" y="3263418"/>
            <a:ext cx="3820676" cy="250969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glow" dir="t"/>
          </a:scene3d>
          <a:sp3d prstMaterial="metal"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63" y="3262257"/>
            <a:ext cx="3809194" cy="250414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glow" dir="t"/>
          </a:scene3d>
          <a:sp3d prstMaterial="metal"/>
        </p:spPr>
      </p:pic>
      <p:sp>
        <p:nvSpPr>
          <p:cNvPr id="18" name="Oval 17"/>
          <p:cNvSpPr/>
          <p:nvPr/>
        </p:nvSpPr>
        <p:spPr>
          <a:xfrm>
            <a:off x="5647912" y="4778099"/>
            <a:ext cx="2861101" cy="708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Curved Down Arrow 26"/>
          <p:cNvSpPr/>
          <p:nvPr/>
        </p:nvSpPr>
        <p:spPr>
          <a:xfrm>
            <a:off x="3666593" y="4371026"/>
            <a:ext cx="2210282" cy="57124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3815200" y="3777344"/>
            <a:ext cx="1561646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i="1" dirty="0">
                <a:solidFill>
                  <a:srgbClr val="FF0000"/>
                </a:solidFill>
              </a:rPr>
              <a:t>noise/modeling</a:t>
            </a:r>
            <a:br>
              <a:rPr lang="en-US" sz="1600" i="1" dirty="0">
                <a:solidFill>
                  <a:srgbClr val="FF0000"/>
                </a:solidFill>
              </a:rPr>
            </a:br>
            <a:r>
              <a:rPr lang="en-US" sz="1600" i="1" dirty="0">
                <a:solidFill>
                  <a:srgbClr val="FF0000"/>
                </a:solidFill>
              </a:rPr>
              <a:t>errors</a:t>
            </a:r>
            <a:endParaRPr lang="el-GR" sz="1600" i="1" dirty="0">
              <a:solidFill>
                <a:srgbClr val="FF0000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5337050" y="3393748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Rounded Rectangle 40"/>
          <p:cNvSpPr/>
          <p:nvPr/>
        </p:nvSpPr>
        <p:spPr>
          <a:xfrm>
            <a:off x="5771788" y="3394444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2" name="Rounded Rectangle 41"/>
          <p:cNvSpPr/>
          <p:nvPr/>
        </p:nvSpPr>
        <p:spPr>
          <a:xfrm>
            <a:off x="6206526" y="3395140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Rounded Rectangle 42"/>
          <p:cNvSpPr/>
          <p:nvPr/>
        </p:nvSpPr>
        <p:spPr>
          <a:xfrm>
            <a:off x="7934962" y="3395836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085219"/>
              </p:ext>
            </p:extLst>
          </p:nvPr>
        </p:nvGraphicFramePr>
        <p:xfrm>
          <a:off x="5227937" y="5570017"/>
          <a:ext cx="654347" cy="52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6" name="Equation" r:id="rId12" imgW="380880" imgH="304560" progId="Equation.DSMT4">
                  <p:embed/>
                </p:oleObj>
              </mc:Choice>
              <mc:Fallback>
                <p:oleObj name="Equation" r:id="rId12" imgW="38088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27937" y="5570017"/>
                        <a:ext cx="654347" cy="523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231433"/>
              </p:ext>
            </p:extLst>
          </p:nvPr>
        </p:nvGraphicFramePr>
        <p:xfrm>
          <a:off x="5653723" y="5572125"/>
          <a:ext cx="6762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7" name="Equation" r:id="rId14" imgW="393480" imgH="304560" progId="Equation.DSMT4">
                  <p:embed/>
                </p:oleObj>
              </mc:Choice>
              <mc:Fallback>
                <p:oleObj name="Equation" r:id="rId14" imgW="393480" imgH="30456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723" y="5572125"/>
                        <a:ext cx="67627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509692"/>
              </p:ext>
            </p:extLst>
          </p:nvPr>
        </p:nvGraphicFramePr>
        <p:xfrm>
          <a:off x="6089587" y="5522133"/>
          <a:ext cx="6762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8" name="Equation" r:id="rId16" imgW="393480" imgH="304560" progId="Equation.DSMT4">
                  <p:embed/>
                </p:oleObj>
              </mc:Choice>
              <mc:Fallback>
                <p:oleObj name="Equation" r:id="rId16" imgW="393480" imgH="3045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587" y="5522133"/>
                        <a:ext cx="67627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539935"/>
              </p:ext>
            </p:extLst>
          </p:nvPr>
        </p:nvGraphicFramePr>
        <p:xfrm>
          <a:off x="7897478" y="5575300"/>
          <a:ext cx="6985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9" name="Equation" r:id="rId18" imgW="406080" imgH="304560" progId="Equation.DSMT4">
                  <p:embed/>
                </p:oleObj>
              </mc:Choice>
              <mc:Fallback>
                <p:oleObj name="Equation" r:id="rId18" imgW="406080" imgH="3045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7478" y="5575300"/>
                        <a:ext cx="69850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35 - Δεξιό βέλος"/>
          <p:cNvSpPr>
            <a:spLocks noChangeAspect="1"/>
          </p:cNvSpPr>
          <p:nvPr/>
        </p:nvSpPr>
        <p:spPr>
          <a:xfrm rot="10800000">
            <a:off x="3274640" y="3341880"/>
            <a:ext cx="1992815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983497"/>
              </p:ext>
            </p:extLst>
          </p:nvPr>
        </p:nvGraphicFramePr>
        <p:xfrm>
          <a:off x="1336064" y="3316952"/>
          <a:ext cx="19399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0" name="Equation" r:id="rId20" imgW="965160" imgH="342720" progId="Equation.DSMT4">
                  <p:embed/>
                </p:oleObj>
              </mc:Choice>
              <mc:Fallback>
                <p:oleObj name="Equation" r:id="rId20" imgW="965160" imgH="342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064" y="3316952"/>
                        <a:ext cx="19399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35 - Δεξιό βέλος"/>
          <p:cNvSpPr>
            <a:spLocks noChangeAspect="1"/>
          </p:cNvSpPr>
          <p:nvPr/>
        </p:nvSpPr>
        <p:spPr>
          <a:xfrm rot="10800000">
            <a:off x="3274639" y="4021340"/>
            <a:ext cx="2430702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280723"/>
              </p:ext>
            </p:extLst>
          </p:nvPr>
        </p:nvGraphicFramePr>
        <p:xfrm>
          <a:off x="1312669" y="3995978"/>
          <a:ext cx="19653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1" name="Equation" r:id="rId22" imgW="977760" imgH="342720" progId="Equation.DSMT4">
                  <p:embed/>
                </p:oleObj>
              </mc:Choice>
              <mc:Fallback>
                <p:oleObj name="Equation" r:id="rId22" imgW="977760" imgH="342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669" y="3995978"/>
                        <a:ext cx="19653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35 - Δεξιό βέλος"/>
          <p:cNvSpPr>
            <a:spLocks noChangeAspect="1"/>
          </p:cNvSpPr>
          <p:nvPr/>
        </p:nvSpPr>
        <p:spPr>
          <a:xfrm rot="10800000">
            <a:off x="3274639" y="4703365"/>
            <a:ext cx="2866440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77414"/>
              </p:ext>
            </p:extLst>
          </p:nvPr>
        </p:nvGraphicFramePr>
        <p:xfrm>
          <a:off x="1315981" y="4678973"/>
          <a:ext cx="19653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2" name="Equation" r:id="rId24" imgW="977760" imgH="342720" progId="Equation.DSMT4">
                  <p:embed/>
                </p:oleObj>
              </mc:Choice>
              <mc:Fallback>
                <p:oleObj name="Equation" r:id="rId24" imgW="977760" imgH="342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5981" y="4678973"/>
                        <a:ext cx="19653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35 - Δεξιό βέλος"/>
          <p:cNvSpPr>
            <a:spLocks noChangeAspect="1"/>
          </p:cNvSpPr>
          <p:nvPr/>
        </p:nvSpPr>
        <p:spPr>
          <a:xfrm rot="10800000">
            <a:off x="3274639" y="5385388"/>
            <a:ext cx="4607234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877219"/>
              </p:ext>
            </p:extLst>
          </p:nvPr>
        </p:nvGraphicFramePr>
        <p:xfrm>
          <a:off x="1285830" y="5362847"/>
          <a:ext cx="19907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3" name="Equation" r:id="rId26" imgW="990360" imgH="342720" progId="Equation.DSMT4">
                  <p:embed/>
                </p:oleObj>
              </mc:Choice>
              <mc:Fallback>
                <p:oleObj name="Equation" r:id="rId26" imgW="990360" imgH="342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30" y="5362847"/>
                        <a:ext cx="19907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ight Brace 30"/>
          <p:cNvSpPr/>
          <p:nvPr/>
        </p:nvSpPr>
        <p:spPr>
          <a:xfrm>
            <a:off x="3271231" y="3329001"/>
            <a:ext cx="528034" cy="2736948"/>
          </a:xfrm>
          <a:prstGeom prst="rightBrace">
            <a:avLst/>
          </a:prstGeom>
          <a:ln w="22225">
            <a:solidFill>
              <a:srgbClr val="FF0000"/>
            </a:solidFill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161903"/>
              </p:ext>
            </p:extLst>
          </p:nvPr>
        </p:nvGraphicFramePr>
        <p:xfrm>
          <a:off x="4063252" y="4352327"/>
          <a:ext cx="492601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4" name="Equation" r:id="rId28" imgW="2450880" imgH="342720" progId="Equation.DSMT4">
                  <p:embed/>
                </p:oleObj>
              </mc:Choice>
              <mc:Fallback>
                <p:oleObj name="Equation" r:id="rId28" imgW="2450880" imgH="34272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3252" y="4352327"/>
                        <a:ext cx="4926012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295184"/>
              </p:ext>
            </p:extLst>
          </p:nvPr>
        </p:nvGraphicFramePr>
        <p:xfrm>
          <a:off x="1845492" y="5010023"/>
          <a:ext cx="256760" cy="547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5" name="Equation" r:id="rId30" imgW="75960" imgH="190440" progId="Equation.DSMT4">
                  <p:embed/>
                </p:oleObj>
              </mc:Choice>
              <mc:Fallback>
                <p:oleObj name="Equation" r:id="rId30" imgW="759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45492" y="5010023"/>
                        <a:ext cx="256760" cy="547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301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8" grpId="0" animBg="1"/>
      <p:bldP spid="18" grpId="1" animBg="1"/>
      <p:bldP spid="27" grpId="0" animBg="1"/>
      <p:bldP spid="27" grpId="1" animBg="1"/>
      <p:bldP spid="32" grpId="0"/>
      <p:bldP spid="32" grpId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  <p:bldP spid="28" grpId="0" animBg="1"/>
      <p:bldP spid="28" grpId="1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All the training samples form the dictionary </a:t>
            </a:r>
            <a:r>
              <a:rPr lang="en-US" sz="2800" b="1" dirty="0">
                <a:solidFill>
                  <a:srgbClr val="000090"/>
                </a:solidFill>
                <a:latin typeface="Gill Sans MT" pitchFamily="34" charset="0"/>
              </a:rPr>
              <a:t>V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</a:rPr>
              <a:t>Large &amp; inefficient dictionary due to noisy training instances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</a:rPr>
              <a:t>Cost: 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high complexity sparse solver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8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Careless choice of dictionary elements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Don’t ensure spanning subspace reasonably well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8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SRC for speaker identification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3" y="3810953"/>
            <a:ext cx="1966832" cy="17364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23" name="Striped Right Arrow 22"/>
          <p:cNvSpPr/>
          <p:nvPr/>
        </p:nvSpPr>
        <p:spPr>
          <a:xfrm>
            <a:off x="2880360" y="4236720"/>
            <a:ext cx="1158240" cy="868680"/>
          </a:xfrm>
          <a:prstGeom prst="striped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3738610" y="4078992"/>
            <a:ext cx="4064270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a dictionary with discriminative and representational power</a:t>
            </a:r>
            <a:endParaRPr lang="el-GR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8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 marL="0" indent="0">
              <a:buClr>
                <a:schemeClr val="tx1"/>
              </a:buClr>
              <a:buNone/>
            </a:pPr>
            <a:endParaRPr lang="en-US" sz="2400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9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Discriminative dictionary sparse coding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21939" y="2776712"/>
            <a:ext cx="3319859" cy="194421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ounded Rectangle 8"/>
          <p:cNvSpPr/>
          <p:nvPr/>
        </p:nvSpPr>
        <p:spPr>
          <a:xfrm>
            <a:off x="910695" y="1836840"/>
            <a:ext cx="6933633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543002"/>
              </p:ext>
            </p:extLst>
          </p:nvPr>
        </p:nvGraphicFramePr>
        <p:xfrm>
          <a:off x="1063314" y="1861087"/>
          <a:ext cx="6708775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69" name="Equation" r:id="rId4" imgW="3352680" imgH="368280" progId="Equation.DSMT4">
                  <p:embed/>
                </p:oleObj>
              </mc:Choice>
              <mc:Fallback>
                <p:oleObj name="Equation" r:id="rId4" imgW="335268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3314" y="1861087"/>
                        <a:ext cx="6708775" cy="74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ject 10"/>
              <p:cNvSpPr txBox="1"/>
              <p:nvPr/>
            </p:nvSpPr>
            <p:spPr>
              <a:xfrm>
                <a:off x="976312" y="2868613"/>
                <a:ext cx="3319859" cy="593725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|⋯|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𝑡𝑟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12" y="2868613"/>
                <a:ext cx="3319859" cy="593725"/>
              </a:xfrm>
              <a:prstGeom prst="rect">
                <a:avLst/>
              </a:prstGeom>
              <a:blipFill>
                <a:blip r:embed="rId6"/>
                <a:stretch>
                  <a:fillRect t="-8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ject 11"/>
              <p:cNvSpPr txBox="1"/>
              <p:nvPr/>
            </p:nvSpPr>
            <p:spPr bwMode="auto">
              <a:xfrm>
                <a:off x="987425" y="3435350"/>
                <a:ext cx="307975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𝐃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|⋯|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7425" y="3435350"/>
                <a:ext cx="3079750" cy="647700"/>
              </a:xfrm>
              <a:prstGeom prst="rect">
                <a:avLst/>
              </a:prstGeom>
              <a:blipFill>
                <a:blip r:embed="rId7"/>
                <a:stretch>
                  <a:fillRect t="-113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12"/>
              <p:cNvSpPr txBox="1"/>
              <p:nvPr/>
            </p:nvSpPr>
            <p:spPr bwMode="auto">
              <a:xfrm>
                <a:off x="1009650" y="4087813"/>
                <a:ext cx="3106738" cy="539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|⋯|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𝑡𝑟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50" y="4087813"/>
                <a:ext cx="3106738" cy="539750"/>
              </a:xfrm>
              <a:prstGeom prst="rect">
                <a:avLst/>
              </a:prstGeom>
              <a:blipFill>
                <a:blip r:embed="rId8"/>
                <a:stretch>
                  <a:fillRect t="-136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68913" y="1634464"/>
            <a:ext cx="7457655" cy="331236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Bent-Up Arrow 15"/>
          <p:cNvSpPr/>
          <p:nvPr/>
        </p:nvSpPr>
        <p:spPr>
          <a:xfrm rot="5400000">
            <a:off x="5338440" y="4808504"/>
            <a:ext cx="648072" cy="1150632"/>
          </a:xfrm>
          <a:prstGeom prst="bent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059760" y="1121283"/>
            <a:ext cx="4784569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a reconstructive dictionary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5077453" y="5287692"/>
            <a:ext cx="4784569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using K-SVD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5" name="35 - Δεξιό βέλος"/>
          <p:cNvSpPr>
            <a:spLocks noChangeAspect="1"/>
          </p:cNvSpPr>
          <p:nvPr/>
        </p:nvSpPr>
        <p:spPr>
          <a:xfrm>
            <a:off x="4313713" y="3054056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040311" y="2952152"/>
            <a:ext cx="237563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training samples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0" name="35 - Δεξιό βέλος"/>
          <p:cNvSpPr>
            <a:spLocks noChangeAspect="1"/>
          </p:cNvSpPr>
          <p:nvPr/>
        </p:nvSpPr>
        <p:spPr>
          <a:xfrm>
            <a:off x="4309183" y="3626052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4945238" y="3513515"/>
            <a:ext cx="1819532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dictionary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2" name="35 - Δεξιό βέλος"/>
          <p:cNvSpPr>
            <a:spLocks noChangeAspect="1"/>
          </p:cNvSpPr>
          <p:nvPr/>
        </p:nvSpPr>
        <p:spPr>
          <a:xfrm>
            <a:off x="4312676" y="4222340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5118859" y="4109803"/>
            <a:ext cx="1819532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sparse codes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508519" y="3513515"/>
            <a:ext cx="194733" cy="23530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" name="Curved Connector 5"/>
          <p:cNvCxnSpPr>
            <a:stCxn id="2" idx="5"/>
          </p:cNvCxnSpPr>
          <p:nvPr/>
        </p:nvCxnSpPr>
        <p:spPr>
          <a:xfrm rot="5400000">
            <a:off x="2408675" y="4021633"/>
            <a:ext cx="1573332" cy="958786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2133557" y="5205283"/>
            <a:ext cx="186012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dictionary size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5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4" grpId="0" animBg="1"/>
      <p:bldP spid="16" grpId="0" animBg="1"/>
      <p:bldP spid="18" grpId="0"/>
      <p:bldP spid="19" grpId="0"/>
      <p:bldP spid="15" grpId="0" animBg="1"/>
      <p:bldP spid="17" grpId="0"/>
      <p:bldP spid="20" grpId="0" animBg="1"/>
      <p:bldP spid="21" grpId="0"/>
      <p:bldP spid="22" grpId="0" animBg="1"/>
      <p:bldP spid="23" grpId="0"/>
      <p:bldP spid="2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1902155" y="3308411"/>
            <a:ext cx="251211" cy="42600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7" name="Rectangle 56"/>
          <p:cNvSpPr/>
          <p:nvPr/>
        </p:nvSpPr>
        <p:spPr>
          <a:xfrm>
            <a:off x="1226666" y="4093955"/>
            <a:ext cx="801094" cy="426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Rectangle 53"/>
          <p:cNvSpPr/>
          <p:nvPr/>
        </p:nvSpPr>
        <p:spPr>
          <a:xfrm>
            <a:off x="1265746" y="3308411"/>
            <a:ext cx="581696" cy="426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6526056" y="3811561"/>
            <a:ext cx="879857" cy="96655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5560829" y="3482756"/>
            <a:ext cx="865974" cy="29778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4600274" y="2788804"/>
            <a:ext cx="867273" cy="64807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Enhance discriminability of sparse codes</a:t>
            </a:r>
            <a:endParaRPr lang="en-US" sz="2800" b="1" dirty="0">
              <a:solidFill>
                <a:srgbClr val="000090"/>
              </a:solidFill>
              <a:latin typeface="Gill Sans MT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Enforce features from the same class to have similar sparse representation</a:t>
            </a:r>
          </a:p>
          <a:p>
            <a:pPr lvl="2">
              <a:buClr>
                <a:schemeClr val="tx1"/>
              </a:buClr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discriminative sparse codes of</a:t>
            </a:r>
          </a:p>
          <a:p>
            <a:pPr marL="914400" lvl="2" indent="0">
              <a:buClr>
                <a:schemeClr val="tx1"/>
              </a:buClr>
              <a:buNone/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    training features </a:t>
            </a:r>
            <a:r>
              <a:rPr lang="en-US" sz="2000" b="1" dirty="0">
                <a:latin typeface="Gill Sans MT" pitchFamily="34" charset="0"/>
                <a:sym typeface="Wingdings" pitchFamily="2" charset="2"/>
              </a:rPr>
              <a:t>V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8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endParaRPr lang="en-US" sz="28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10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Discriminative dictionary sparse coding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096261"/>
              </p:ext>
            </p:extLst>
          </p:nvPr>
        </p:nvGraphicFramePr>
        <p:xfrm>
          <a:off x="4612907" y="5284788"/>
          <a:ext cx="8842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1" name="Equation" r:id="rId4" imgW="622080" imgH="228600" progId="Equation.DSMT4">
                  <p:embed/>
                </p:oleObj>
              </mc:Choice>
              <mc:Fallback>
                <p:oleObj name="Equation" r:id="rId4" imgW="622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2907" y="5284788"/>
                        <a:ext cx="884237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363154"/>
              </p:ext>
            </p:extLst>
          </p:nvPr>
        </p:nvGraphicFramePr>
        <p:xfrm>
          <a:off x="5606070" y="5281613"/>
          <a:ext cx="9032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2" name="Equation" r:id="rId6" imgW="634680" imgH="228600" progId="Equation.DSMT4">
                  <p:embed/>
                </p:oleObj>
              </mc:Choice>
              <mc:Fallback>
                <p:oleObj name="Equation" r:id="rId6" imgW="634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6070" y="5281613"/>
                        <a:ext cx="90328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536364"/>
              </p:ext>
            </p:extLst>
          </p:nvPr>
        </p:nvGraphicFramePr>
        <p:xfrm>
          <a:off x="6577624" y="5284788"/>
          <a:ext cx="9032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3" name="Equation" r:id="rId8" imgW="634680" imgH="228600" progId="Equation.DSMT4">
                  <p:embed/>
                </p:oleObj>
              </mc:Choice>
              <mc:Fallback>
                <p:oleObj name="Equation" r:id="rId8" imgW="634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624" y="5284788"/>
                        <a:ext cx="90328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35 - Δεξιό βέλος"/>
          <p:cNvSpPr>
            <a:spLocks noChangeAspect="1"/>
          </p:cNvSpPr>
          <p:nvPr/>
        </p:nvSpPr>
        <p:spPr>
          <a:xfrm rot="5400000">
            <a:off x="4822229" y="4935950"/>
            <a:ext cx="437435" cy="2016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35 - Δεξιό βέλος"/>
          <p:cNvSpPr>
            <a:spLocks noChangeAspect="1"/>
          </p:cNvSpPr>
          <p:nvPr/>
        </p:nvSpPr>
        <p:spPr>
          <a:xfrm rot="5400000">
            <a:off x="4492749" y="4936572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35 - Δεξιό βέλος"/>
          <p:cNvSpPr>
            <a:spLocks noChangeAspect="1"/>
          </p:cNvSpPr>
          <p:nvPr/>
        </p:nvSpPr>
        <p:spPr>
          <a:xfrm rot="5400000">
            <a:off x="5481033" y="4935954"/>
            <a:ext cx="437435" cy="201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35 - Δεξιό βέλος"/>
          <p:cNvSpPr>
            <a:spLocks noChangeAspect="1"/>
          </p:cNvSpPr>
          <p:nvPr/>
        </p:nvSpPr>
        <p:spPr>
          <a:xfrm rot="5400000">
            <a:off x="5148650" y="4936568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35 - Δεξιό βέλος"/>
          <p:cNvSpPr>
            <a:spLocks noChangeAspect="1"/>
          </p:cNvSpPr>
          <p:nvPr/>
        </p:nvSpPr>
        <p:spPr>
          <a:xfrm rot="5400000">
            <a:off x="6148563" y="4938849"/>
            <a:ext cx="437435" cy="201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35 - Δεξιό βέλος"/>
          <p:cNvSpPr>
            <a:spLocks noChangeAspect="1"/>
          </p:cNvSpPr>
          <p:nvPr/>
        </p:nvSpPr>
        <p:spPr>
          <a:xfrm rot="5400000">
            <a:off x="5817918" y="4936568"/>
            <a:ext cx="437432" cy="2003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Text Box 17"/>
          <p:cNvSpPr txBox="1">
            <a:spLocks noChangeArrowheads="1"/>
          </p:cNvSpPr>
          <p:nvPr/>
        </p:nvSpPr>
        <p:spPr bwMode="auto">
          <a:xfrm>
            <a:off x="1240241" y="4524142"/>
            <a:ext cx="774658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chemeClr val="accent6">
                    <a:lumMod val="75000"/>
                  </a:schemeClr>
                </a:solidFill>
                <a:latin typeface="Euphemia" pitchFamily="34" charset="0"/>
              </a:rPr>
              <a:t>class 1</a:t>
            </a:r>
            <a:endParaRPr lang="el-GR" sz="12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Text Box 17"/>
          <p:cNvSpPr txBox="1">
            <a:spLocks noChangeArrowheads="1"/>
          </p:cNvSpPr>
          <p:nvPr/>
        </p:nvSpPr>
        <p:spPr bwMode="auto">
          <a:xfrm>
            <a:off x="2163224" y="4524142"/>
            <a:ext cx="679533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9900"/>
                </a:solidFill>
                <a:latin typeface="Euphemia" pitchFamily="34" charset="0"/>
              </a:rPr>
              <a:t>class 2</a:t>
            </a:r>
            <a:endParaRPr lang="el-GR" sz="1200" i="1" dirty="0">
              <a:solidFill>
                <a:srgbClr val="009900"/>
              </a:solidFill>
            </a:endParaRPr>
          </a:p>
        </p:txBody>
      </p:sp>
      <p:sp>
        <p:nvSpPr>
          <p:cNvPr id="43" name="Text Box 17"/>
          <p:cNvSpPr txBox="1">
            <a:spLocks noChangeArrowheads="1"/>
          </p:cNvSpPr>
          <p:nvPr/>
        </p:nvSpPr>
        <p:spPr bwMode="auto">
          <a:xfrm>
            <a:off x="3006964" y="4524142"/>
            <a:ext cx="732189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70C0"/>
                </a:solidFill>
                <a:latin typeface="Euphemia" pitchFamily="34" charset="0"/>
              </a:rPr>
              <a:t>class 3</a:t>
            </a:r>
            <a:endParaRPr lang="el-GR" sz="1200" i="1" dirty="0">
              <a:solidFill>
                <a:srgbClr val="0070C0"/>
              </a:solidFill>
            </a:endParaRPr>
          </a:p>
        </p:txBody>
      </p:sp>
      <p:sp>
        <p:nvSpPr>
          <p:cNvPr id="44" name="35 - Δεξιό βέλος"/>
          <p:cNvSpPr>
            <a:spLocks noChangeAspect="1"/>
          </p:cNvSpPr>
          <p:nvPr/>
        </p:nvSpPr>
        <p:spPr>
          <a:xfrm>
            <a:off x="7512997" y="3112824"/>
            <a:ext cx="437435" cy="2016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35 - Δεξιό βέλος"/>
          <p:cNvSpPr>
            <a:spLocks noChangeAspect="1"/>
          </p:cNvSpPr>
          <p:nvPr/>
        </p:nvSpPr>
        <p:spPr>
          <a:xfrm>
            <a:off x="7511312" y="2831206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35 - Δεξιό βέλος"/>
          <p:cNvSpPr>
            <a:spLocks noChangeAspect="1"/>
          </p:cNvSpPr>
          <p:nvPr/>
        </p:nvSpPr>
        <p:spPr>
          <a:xfrm>
            <a:off x="7511294" y="3464252"/>
            <a:ext cx="437432" cy="2003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35 - Δεξιό βέλος"/>
          <p:cNvSpPr>
            <a:spLocks noChangeAspect="1"/>
          </p:cNvSpPr>
          <p:nvPr/>
        </p:nvSpPr>
        <p:spPr>
          <a:xfrm>
            <a:off x="7508245" y="4231576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1" name="35 - Δεξιό βέλος"/>
          <p:cNvSpPr>
            <a:spLocks noChangeAspect="1"/>
          </p:cNvSpPr>
          <p:nvPr/>
        </p:nvSpPr>
        <p:spPr>
          <a:xfrm>
            <a:off x="7508245" y="3885863"/>
            <a:ext cx="437432" cy="20036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803362"/>
              </p:ext>
            </p:extLst>
          </p:nvPr>
        </p:nvGraphicFramePr>
        <p:xfrm>
          <a:off x="7982863" y="2692860"/>
          <a:ext cx="25241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4" name="Equation" r:id="rId10" imgW="177480" imgH="507960" progId="Equation.DSMT4">
                  <p:embed/>
                </p:oleObj>
              </mc:Choice>
              <mc:Fallback>
                <p:oleObj name="Equation" r:id="rId10" imgW="1774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2863" y="2692860"/>
                        <a:ext cx="252412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544355"/>
              </p:ext>
            </p:extLst>
          </p:nvPr>
        </p:nvGraphicFramePr>
        <p:xfrm>
          <a:off x="7985026" y="3403481"/>
          <a:ext cx="25241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5" name="Equation" r:id="rId12" imgW="177480" imgH="253800" progId="Equation.DSMT4">
                  <p:embed/>
                </p:oleObj>
              </mc:Choice>
              <mc:Fallback>
                <p:oleObj name="Equation" r:id="rId12" imgW="177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026" y="3403481"/>
                        <a:ext cx="25241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378850"/>
              </p:ext>
            </p:extLst>
          </p:nvPr>
        </p:nvGraphicFramePr>
        <p:xfrm>
          <a:off x="7982803" y="3781493"/>
          <a:ext cx="27146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6" name="Equation" r:id="rId14" imgW="190440" imgH="761760" progId="Equation.DSMT4">
                  <p:embed/>
                </p:oleObj>
              </mc:Choice>
              <mc:Fallback>
                <p:oleObj name="Equation" r:id="rId14" imgW="19044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2803" y="3781493"/>
                        <a:ext cx="27146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55"/>
          <p:cNvSpPr/>
          <p:nvPr/>
        </p:nvSpPr>
        <p:spPr>
          <a:xfrm>
            <a:off x="2204351" y="3308411"/>
            <a:ext cx="940961" cy="42600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" name="Rectangle 58"/>
          <p:cNvSpPr/>
          <p:nvPr/>
        </p:nvSpPr>
        <p:spPr>
          <a:xfrm>
            <a:off x="2065393" y="4093955"/>
            <a:ext cx="862365" cy="4267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0" name="Rectangle 59"/>
          <p:cNvSpPr/>
          <p:nvPr/>
        </p:nvSpPr>
        <p:spPr>
          <a:xfrm>
            <a:off x="2971946" y="4093955"/>
            <a:ext cx="802227" cy="42678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1" name="35 - Δεξιό βέλος"/>
          <p:cNvSpPr>
            <a:spLocks noChangeAspect="1"/>
          </p:cNvSpPr>
          <p:nvPr/>
        </p:nvSpPr>
        <p:spPr>
          <a:xfrm>
            <a:off x="7512107" y="4585748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2" name="35 - Δεξιό βέλος"/>
          <p:cNvSpPr>
            <a:spLocks noChangeAspect="1"/>
          </p:cNvSpPr>
          <p:nvPr/>
        </p:nvSpPr>
        <p:spPr>
          <a:xfrm rot="5400000">
            <a:off x="6438481" y="4943758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3" name="35 - Δεξιό βέλος"/>
          <p:cNvSpPr>
            <a:spLocks noChangeAspect="1"/>
          </p:cNvSpPr>
          <p:nvPr/>
        </p:nvSpPr>
        <p:spPr>
          <a:xfrm rot="5400000">
            <a:off x="7106011" y="4946653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4" name="35 - Δεξιό βέλος"/>
          <p:cNvSpPr>
            <a:spLocks noChangeAspect="1"/>
          </p:cNvSpPr>
          <p:nvPr/>
        </p:nvSpPr>
        <p:spPr>
          <a:xfrm rot="5400000">
            <a:off x="6775366" y="4944372"/>
            <a:ext cx="437432" cy="20036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423457"/>
              </p:ext>
            </p:extLst>
          </p:nvPr>
        </p:nvGraphicFramePr>
        <p:xfrm>
          <a:off x="646952" y="4095658"/>
          <a:ext cx="32893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7" name="Equation" r:id="rId16" imgW="1942920" imgH="253800" progId="Equation.DSMT4">
                  <p:embed/>
                </p:oleObj>
              </mc:Choice>
              <mc:Fallback>
                <p:oleObj name="Equation" r:id="rId16" imgW="1942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52" y="4095658"/>
                        <a:ext cx="32893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434758"/>
              </p:ext>
            </p:extLst>
          </p:nvPr>
        </p:nvGraphicFramePr>
        <p:xfrm>
          <a:off x="657465" y="3264541"/>
          <a:ext cx="2678113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8" name="Equation" r:id="rId18" imgW="1574640" imgH="304560" progId="Equation.DSMT4">
                  <p:embed/>
                </p:oleObj>
              </mc:Choice>
              <mc:Fallback>
                <p:oleObj name="Equation" r:id="rId18" imgW="1574640" imgH="3045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465" y="3264541"/>
                        <a:ext cx="2678113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020617"/>
              </p:ext>
            </p:extLst>
          </p:nvPr>
        </p:nvGraphicFramePr>
        <p:xfrm>
          <a:off x="4095750" y="2774761"/>
          <a:ext cx="3440113" cy="210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09" name="Equation" r:id="rId20" imgW="2247840" imgH="1371600" progId="Equation.DSMT4">
                  <p:embed/>
                </p:oleObj>
              </mc:Choice>
              <mc:Fallback>
                <p:oleObj name="Equation" r:id="rId20" imgW="2247840" imgH="137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095750" y="2774761"/>
                        <a:ext cx="3440113" cy="210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Rounded Rectangle 74"/>
          <p:cNvSpPr/>
          <p:nvPr/>
        </p:nvSpPr>
        <p:spPr>
          <a:xfrm>
            <a:off x="1041304" y="3159256"/>
            <a:ext cx="6814449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241356"/>
              </p:ext>
            </p:extLst>
          </p:nvPr>
        </p:nvGraphicFramePr>
        <p:xfrm>
          <a:off x="1081460" y="3270499"/>
          <a:ext cx="67532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0" name="Equation" r:id="rId22" imgW="4572000" imgH="368280" progId="Equation.DSMT4">
                  <p:embed/>
                </p:oleObj>
              </mc:Choice>
              <mc:Fallback>
                <p:oleObj name="Equation" r:id="rId22" imgW="457200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460" y="3270499"/>
                        <a:ext cx="6753225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Rounded Rectangle 79"/>
          <p:cNvSpPr/>
          <p:nvPr/>
        </p:nvSpPr>
        <p:spPr>
          <a:xfrm>
            <a:off x="1052778" y="4016326"/>
            <a:ext cx="3250281" cy="121840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Object 80"/>
              <p:cNvSpPr txBox="1"/>
              <p:nvPr/>
            </p:nvSpPr>
            <p:spPr>
              <a:xfrm>
                <a:off x="1087438" y="4116388"/>
                <a:ext cx="3168650" cy="5524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|⋯|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𝑡𝑟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1" name="Object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438" y="4116388"/>
                <a:ext cx="3168650" cy="552450"/>
              </a:xfrm>
              <a:prstGeom prst="rect">
                <a:avLst/>
              </a:prstGeom>
              <a:blipFill>
                <a:blip r:embed="rId24"/>
                <a:stretch>
                  <a:fillRect t="-10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Object 81"/>
              <p:cNvSpPr txBox="1"/>
              <p:nvPr/>
            </p:nvSpPr>
            <p:spPr bwMode="auto">
              <a:xfrm>
                <a:off x="1241425" y="4683125"/>
                <a:ext cx="2892425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|⋯|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2" name="Object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1425" y="4683125"/>
                <a:ext cx="2892425" cy="495300"/>
              </a:xfrm>
              <a:prstGeom prst="rect">
                <a:avLst/>
              </a:prstGeom>
              <a:blipFill>
                <a:blip r:embed="rId25"/>
                <a:stretch>
                  <a:fillRect t="-1728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Picture 3" descr="C:\Users\admin\AppData\Local\Microsoft\Windows\Temporary Internet Files\Content.IE5\TOA44BSW\MC910217683[1].wmf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184" y="4873160"/>
            <a:ext cx="1522145" cy="122827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Curved Connector 83"/>
          <p:cNvCxnSpPr>
            <a:stCxn id="85" idx="4"/>
          </p:cNvCxnSpPr>
          <p:nvPr/>
        </p:nvCxnSpPr>
        <p:spPr>
          <a:xfrm rot="16200000" flipH="1">
            <a:off x="3981189" y="3668440"/>
            <a:ext cx="1151972" cy="1147212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3852337" y="3344175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6" name="Text Box 17"/>
          <p:cNvSpPr txBox="1">
            <a:spLocks noChangeArrowheads="1"/>
          </p:cNvSpPr>
          <p:nvPr/>
        </p:nvSpPr>
        <p:spPr bwMode="auto">
          <a:xfrm>
            <a:off x="2945800" y="5249132"/>
            <a:ext cx="186012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reconstruction error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87" name="Text Box 17"/>
          <p:cNvSpPr txBox="1">
            <a:spLocks noChangeArrowheads="1"/>
          </p:cNvSpPr>
          <p:nvPr/>
        </p:nvSpPr>
        <p:spPr bwMode="auto">
          <a:xfrm>
            <a:off x="6296890" y="5247415"/>
            <a:ext cx="186012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discriminative sparse-code error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4487356" y="3318768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89" name="Curved Connector 88"/>
          <p:cNvCxnSpPr/>
          <p:nvPr/>
        </p:nvCxnSpPr>
        <p:spPr>
          <a:xfrm rot="5400000" flipH="1" flipV="1">
            <a:off x="4462072" y="2645718"/>
            <a:ext cx="825226" cy="512191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0" name="Text Box 17"/>
          <p:cNvSpPr txBox="1">
            <a:spLocks noChangeArrowheads="1"/>
          </p:cNvSpPr>
          <p:nvPr/>
        </p:nvSpPr>
        <p:spPr bwMode="auto">
          <a:xfrm>
            <a:off x="4672821" y="2084477"/>
            <a:ext cx="3573692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transforms the original sparse codes in order to enhance discriminative power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7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7" grpId="0" animBg="1"/>
      <p:bldP spid="57" grpId="1" animBg="1"/>
      <p:bldP spid="54" grpId="0" animBg="1"/>
      <p:bldP spid="54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41" grpId="0"/>
      <p:bldP spid="41" grpId="1"/>
      <p:bldP spid="42" grpId="0"/>
      <p:bldP spid="42" grpId="1"/>
      <p:bldP spid="43" grpId="0"/>
      <p:bldP spid="43" grpId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6" grpId="0" animBg="1"/>
      <p:bldP spid="56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74" grpId="0" animBg="1"/>
      <p:bldP spid="74" grpId="1" animBg="1"/>
      <p:bldP spid="75" grpId="0" animBg="1"/>
      <p:bldP spid="80" grpId="0" animBg="1"/>
      <p:bldP spid="81" grpId="0"/>
      <p:bldP spid="82" grpId="0"/>
      <p:bldP spid="85" grpId="0" animBg="1"/>
      <p:bldP spid="86" grpId="0"/>
      <p:bldP spid="87" grpId="0"/>
      <p:bldP spid="88" grpId="0" animBg="1"/>
      <p:bldP spid="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973667" y="3033293"/>
            <a:ext cx="541866" cy="965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Rounded Rectangle 19"/>
          <p:cNvSpPr/>
          <p:nvPr/>
        </p:nvSpPr>
        <p:spPr>
          <a:xfrm>
            <a:off x="1600200" y="3033293"/>
            <a:ext cx="287867" cy="965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Rounded Rectangle 55"/>
          <p:cNvSpPr/>
          <p:nvPr/>
        </p:nvSpPr>
        <p:spPr>
          <a:xfrm>
            <a:off x="1964266" y="3033293"/>
            <a:ext cx="541866" cy="965200"/>
          </a:xfrm>
          <a:prstGeom prst="roundRect">
            <a:avLst/>
          </a:prstGeom>
          <a:gradFill>
            <a:gsLst>
              <a:gs pos="0">
                <a:schemeClr val="accent2">
                  <a:shade val="51000"/>
                  <a:satMod val="130000"/>
                </a:schemeClr>
              </a:gs>
              <a:gs pos="88000">
                <a:srgbClr val="FF2A07"/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Sparse codes: inputs to a linear classifier</a:t>
            </a:r>
            <a:endParaRPr lang="en-US" sz="2800" b="1" dirty="0">
              <a:solidFill>
                <a:srgbClr val="000090"/>
              </a:solidFill>
              <a:latin typeface="Gill Sans MT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Goal: reduce classification error: class labels of training features </a:t>
            </a:r>
            <a:r>
              <a:rPr lang="en-US" sz="2400" b="1" dirty="0">
                <a:latin typeface="Gill Sans MT" pitchFamily="34" charset="0"/>
                <a:sym typeface="Wingdings" pitchFamily="2" charset="2"/>
              </a:rPr>
              <a:t>V</a:t>
            </a:r>
            <a:endParaRPr lang="en-US" sz="2000" b="1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8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endParaRPr lang="en-US" sz="28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11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Discriminative dictionary sparse coding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457199" y="2295000"/>
            <a:ext cx="2734733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i="1" dirty="0">
                <a:solidFill>
                  <a:srgbClr val="FF0000"/>
                </a:solidFill>
                <a:latin typeface="Gill Sans MT" pitchFamily="34" charset="0"/>
              </a:rPr>
              <a:t>e.g. S=3 speakers and</a:t>
            </a:r>
            <a:br>
              <a:rPr lang="en-US" i="1" dirty="0">
                <a:solidFill>
                  <a:srgbClr val="FF0000"/>
                </a:solidFill>
                <a:latin typeface="Gill Sans MT" pitchFamily="34" charset="0"/>
              </a:rPr>
            </a:br>
            <a:r>
              <a:rPr lang="en-US" i="1" dirty="0" err="1">
                <a:solidFill>
                  <a:srgbClr val="FF0000"/>
                </a:solidFill>
                <a:latin typeface="Gill Sans MT" pitchFamily="34" charset="0"/>
              </a:rPr>
              <a:t>N</a:t>
            </a:r>
            <a:r>
              <a:rPr lang="en-US" i="1" baseline="-25000" dirty="0" err="1">
                <a:solidFill>
                  <a:srgbClr val="FF0000"/>
                </a:solidFill>
                <a:latin typeface="Gill Sans MT" pitchFamily="34" charset="0"/>
              </a:rPr>
              <a:t>tr</a:t>
            </a:r>
            <a:r>
              <a:rPr lang="en-US" i="1" dirty="0">
                <a:solidFill>
                  <a:srgbClr val="FF0000"/>
                </a:solidFill>
                <a:latin typeface="Gill Sans MT" pitchFamily="34" charset="0"/>
              </a:rPr>
              <a:t>=5 training samples</a:t>
            </a:r>
            <a:endParaRPr lang="el-GR" i="1" dirty="0">
              <a:solidFill>
                <a:srgbClr val="FF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274734" y="2600004"/>
            <a:ext cx="1261531" cy="50405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Rounded Rectangle 26"/>
          <p:cNvSpPr/>
          <p:nvPr/>
        </p:nvSpPr>
        <p:spPr>
          <a:xfrm>
            <a:off x="558803" y="2583070"/>
            <a:ext cx="1417639" cy="50405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501454"/>
              </p:ext>
            </p:extLst>
          </p:nvPr>
        </p:nvGraphicFramePr>
        <p:xfrm>
          <a:off x="584192" y="2685432"/>
          <a:ext cx="135731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5" name="Equation" r:id="rId4" imgW="850680" imgH="203040" progId="Equation.DSMT4">
                  <p:embed/>
                </p:oleObj>
              </mc:Choice>
              <mc:Fallback>
                <p:oleObj name="Equation" r:id="rId4" imgW="850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4192" y="2685432"/>
                        <a:ext cx="1357313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Cloud Callout 28"/>
          <p:cNvSpPr/>
          <p:nvPr/>
        </p:nvSpPr>
        <p:spPr>
          <a:xfrm rot="1392819">
            <a:off x="2463625" y="2274872"/>
            <a:ext cx="2160240" cy="985536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consider classification error</a:t>
            </a:r>
            <a:endParaRPr lang="el-GR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068969"/>
              </p:ext>
            </p:extLst>
          </p:nvPr>
        </p:nvGraphicFramePr>
        <p:xfrm>
          <a:off x="5397473" y="2637278"/>
          <a:ext cx="10731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6" name="Equation" r:id="rId6" imgW="672840" imgH="279360" progId="Equation.DSMT4">
                  <p:embed/>
                </p:oleObj>
              </mc:Choice>
              <mc:Fallback>
                <p:oleObj name="Equation" r:id="rId6" imgW="6728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97473" y="2637278"/>
                        <a:ext cx="107315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ight Arrow 30"/>
          <p:cNvSpPr/>
          <p:nvPr/>
        </p:nvSpPr>
        <p:spPr>
          <a:xfrm>
            <a:off x="2108580" y="2691536"/>
            <a:ext cx="50405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Right Arrow 31"/>
          <p:cNvSpPr/>
          <p:nvPr/>
        </p:nvSpPr>
        <p:spPr>
          <a:xfrm>
            <a:off x="4661096" y="2693196"/>
            <a:ext cx="50405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Rounded Rectangle 32"/>
          <p:cNvSpPr/>
          <p:nvPr/>
        </p:nvSpPr>
        <p:spPr>
          <a:xfrm>
            <a:off x="273137" y="3775692"/>
            <a:ext cx="8506800" cy="619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Right Arrow 33"/>
          <p:cNvSpPr/>
          <p:nvPr/>
        </p:nvSpPr>
        <p:spPr>
          <a:xfrm rot="5400000">
            <a:off x="5688273" y="3262805"/>
            <a:ext cx="44286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488377"/>
              </p:ext>
            </p:extLst>
          </p:nvPr>
        </p:nvGraphicFramePr>
        <p:xfrm>
          <a:off x="356665" y="3835916"/>
          <a:ext cx="83661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7" name="Equation" r:id="rId8" imgW="5663880" imgH="368280" progId="Equation.DSMT4">
                  <p:embed/>
                </p:oleObj>
              </mc:Choice>
              <mc:Fallback>
                <p:oleObj name="Equation" r:id="rId8" imgW="566388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665" y="3835916"/>
                        <a:ext cx="8366125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973672" y="4838312"/>
            <a:ext cx="6942665" cy="132542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Right Arrow 36"/>
          <p:cNvSpPr/>
          <p:nvPr/>
        </p:nvSpPr>
        <p:spPr>
          <a:xfrm rot="5400000">
            <a:off x="4167673" y="4471323"/>
            <a:ext cx="300652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4340263" y="4388934"/>
            <a:ext cx="2009728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i="1" dirty="0">
                <a:solidFill>
                  <a:srgbClr val="FF0000"/>
                </a:solidFill>
                <a:latin typeface="Gill Sans MT" pitchFamily="34" charset="0"/>
              </a:rPr>
              <a:t>solve using K-SVD</a:t>
            </a:r>
            <a:endParaRPr lang="el-GR" i="1" dirty="0">
              <a:solidFill>
                <a:srgbClr val="FF0000"/>
              </a:solidFill>
            </a:endParaRPr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814877"/>
              </p:ext>
            </p:extLst>
          </p:nvPr>
        </p:nvGraphicFramePr>
        <p:xfrm>
          <a:off x="1049878" y="4877358"/>
          <a:ext cx="6786563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8" name="Equation" r:id="rId10" imgW="4597200" imgH="850680" progId="Equation.DSMT4">
                  <p:embed/>
                </p:oleObj>
              </mc:Choice>
              <mc:Fallback>
                <p:oleObj name="Equation" r:id="rId10" imgW="4597200" imgH="850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878" y="4877358"/>
                        <a:ext cx="6786563" cy="12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>
          <a:xfrm>
            <a:off x="5850926" y="2693130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5" name="Curved Connector 24"/>
          <p:cNvCxnSpPr/>
          <p:nvPr/>
        </p:nvCxnSpPr>
        <p:spPr>
          <a:xfrm flipV="1">
            <a:off x="5982158" y="2303802"/>
            <a:ext cx="554108" cy="384988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6022920" y="2078195"/>
            <a:ext cx="2607735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linear classifier</a:t>
            </a:r>
          </a:p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parameters</a:t>
            </a:r>
            <a:endParaRPr lang="el-GR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75760"/>
              </p:ext>
            </p:extLst>
          </p:nvPr>
        </p:nvGraphicFramePr>
        <p:xfrm>
          <a:off x="457200" y="3000485"/>
          <a:ext cx="2161172" cy="1099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9" name="Equation" r:id="rId12" imgW="1396800" imgH="711000" progId="Equation.DSMT4">
                  <p:embed/>
                </p:oleObj>
              </mc:Choice>
              <mc:Fallback>
                <p:oleObj name="Equation" r:id="rId12" imgW="139680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000485"/>
                        <a:ext cx="2161172" cy="10996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837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56" grpId="0" animBg="1"/>
      <p:bldP spid="56" grpId="1" animBg="1"/>
      <p:bldP spid="46" grpId="0"/>
      <p:bldP spid="46" grpId="1"/>
      <p:bldP spid="26" grpId="0" animBg="1"/>
      <p:bldP spid="27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/>
      <p:bldP spid="24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Given test sample</a:t>
            </a:r>
            <a:endParaRPr lang="en-US" sz="2800" b="1" dirty="0">
              <a:solidFill>
                <a:srgbClr val="000090"/>
              </a:solidFill>
              <a:latin typeface="Gill Sans MT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Compute sparse representation using estimated dictionary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Estimate speaker’s identity using estimated linear classifier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12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Discriminative dictionary sparse coding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96984"/>
              </p:ext>
            </p:extLst>
          </p:nvPr>
        </p:nvGraphicFramePr>
        <p:xfrm>
          <a:off x="3495672" y="1165225"/>
          <a:ext cx="363361" cy="545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12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5672" y="1165225"/>
                        <a:ext cx="363361" cy="5450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2286000" y="2167880"/>
            <a:ext cx="4106333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066194"/>
              </p:ext>
            </p:extLst>
          </p:nvPr>
        </p:nvGraphicFramePr>
        <p:xfrm>
          <a:off x="2359025" y="2239963"/>
          <a:ext cx="39338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13" name="Equation" r:id="rId6" imgW="2234880" imgH="355320" progId="Equation.DSMT4">
                  <p:embed/>
                </p:oleObj>
              </mc:Choice>
              <mc:Fallback>
                <p:oleObj name="Equation" r:id="rId6" imgW="223488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2239963"/>
                        <a:ext cx="393382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ounded Rectangle 28"/>
          <p:cNvSpPr/>
          <p:nvPr/>
        </p:nvSpPr>
        <p:spPr>
          <a:xfrm>
            <a:off x="2420536" y="3495960"/>
            <a:ext cx="3845792" cy="119706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317637"/>
              </p:ext>
            </p:extLst>
          </p:nvPr>
        </p:nvGraphicFramePr>
        <p:xfrm>
          <a:off x="2626566" y="4071938"/>
          <a:ext cx="337978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14" name="Equation" r:id="rId8" imgW="1777680" imgH="291960" progId="Equation.DSMT4">
                  <p:embed/>
                </p:oleObj>
              </mc:Choice>
              <mc:Fallback>
                <p:oleObj name="Equation" r:id="rId8" imgW="177768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6566" y="4071938"/>
                        <a:ext cx="3379787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5"/>
              <p:cNvSpPr txBox="1"/>
              <p:nvPr/>
            </p:nvSpPr>
            <p:spPr bwMode="auto">
              <a:xfrm>
                <a:off x="2654300" y="3602038"/>
                <a:ext cx="1665288" cy="48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𝐁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4300" y="3602038"/>
                <a:ext cx="1665288" cy="482600"/>
              </a:xfrm>
              <a:prstGeom prst="rect">
                <a:avLst/>
              </a:prstGeom>
              <a:blipFill>
                <a:blip r:embed="rId10"/>
                <a:stretch>
                  <a:fillRect t="-101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54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Compared methods</a:t>
            </a:r>
            <a:endParaRPr lang="en-US" sz="2400" b="1" dirty="0">
              <a:solidFill>
                <a:srgbClr val="000090"/>
              </a:solidFill>
              <a:latin typeface="Gill Sans MT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SRC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Discriminative dictionary sparse coding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UBM-GMM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900" dirty="0">
              <a:solidFill>
                <a:srgbClr val="000090"/>
              </a:solidFill>
              <a:latin typeface="Gill Sans MT" pitchFamily="34" charset="0"/>
            </a:endParaRPr>
          </a:p>
          <a:p>
            <a:pPr>
              <a:buClr>
                <a:schemeClr val="tx1"/>
              </a:buClr>
              <a:buFont typeface="Wingdings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</a:rPr>
              <a:t>Speech database</a:t>
            </a:r>
            <a:endParaRPr lang="en-US" sz="2400" b="1" dirty="0">
              <a:solidFill>
                <a:srgbClr val="000090"/>
              </a:solidFill>
              <a:latin typeface="Gill Sans MT" pitchFamily="34" charset="0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VOICES corpus: 12 speakers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Original </a:t>
            </a: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Fs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@ 22kHz  </a:t>
            </a: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downsampling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@ 8kHz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9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Feature extraction</a:t>
            </a:r>
            <a:endParaRPr lang="en-US" sz="2400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Analysis window: 40 </a:t>
            </a: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msec</a:t>
            </a:r>
            <a:endParaRPr lang="en-US" sz="2400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Overlapping: 50%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13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6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Feature extraction</a:t>
            </a:r>
            <a:endParaRPr lang="en-US" sz="2400" dirty="0"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Mel-frequency spectrogram          :             bands</a:t>
            </a:r>
          </a:p>
          <a:p>
            <a:pPr marL="914400" lvl="2" indent="0">
              <a:buClr>
                <a:schemeClr val="tx1"/>
              </a:buClr>
              <a:buNone/>
            </a:pPr>
            <a:endParaRPr lang="en-US" sz="9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Training data: 10 sec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Multicondition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training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90"/>
              </a:solidFill>
              <a:latin typeface="Gill Sans MT" pitchFamily="34" charset="0"/>
              <a:sym typeface="Wingdings" pitchFamily="2" charset="2"/>
            </a:endParaRP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Before </a:t>
            </a: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multicondition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(clean data)  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After </a:t>
            </a: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multicondition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 </a:t>
            </a:r>
            <a:endParaRPr lang="en-US" sz="2800" i="1" dirty="0"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14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052811"/>
              </p:ext>
            </p:extLst>
          </p:nvPr>
        </p:nvGraphicFramePr>
        <p:xfrm>
          <a:off x="4766798" y="1711999"/>
          <a:ext cx="7112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5" name="Equation" r:id="rId4" imgW="368280" imgH="203040" progId="Equation.DSMT4">
                  <p:embed/>
                </p:oleObj>
              </mc:Choice>
              <mc:Fallback>
                <p:oleObj name="Equation" r:id="rId4" imgW="368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6798" y="1711999"/>
                        <a:ext cx="711200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304226"/>
              </p:ext>
            </p:extLst>
          </p:nvPr>
        </p:nvGraphicFramePr>
        <p:xfrm>
          <a:off x="5704613" y="1711999"/>
          <a:ext cx="908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6" name="Equation" r:id="rId6" imgW="469800" imgH="177480" progId="Equation.DSMT4">
                  <p:embed/>
                </p:oleObj>
              </mc:Choice>
              <mc:Fallback>
                <p:oleObj name="Equation" r:id="rId6" imgW="469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4613" y="1711999"/>
                        <a:ext cx="9080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ounded Rectangle 22"/>
          <p:cNvSpPr/>
          <p:nvPr/>
        </p:nvSpPr>
        <p:spPr>
          <a:xfrm>
            <a:off x="4436580" y="3217966"/>
            <a:ext cx="722285" cy="36985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1814298" y="3149731"/>
            <a:ext cx="279866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clean training data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5" name="Bent Arrow 24"/>
          <p:cNvSpPr/>
          <p:nvPr/>
        </p:nvSpPr>
        <p:spPr>
          <a:xfrm rot="5400000">
            <a:off x="5231187" y="3403778"/>
            <a:ext cx="784391" cy="765257"/>
          </a:xfrm>
          <a:prstGeom prst="ben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527360" y="3518217"/>
            <a:ext cx="279866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add white noise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448088" y="4340313"/>
            <a:ext cx="722285" cy="36985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Rounded Rectangle 27"/>
          <p:cNvSpPr/>
          <p:nvPr/>
        </p:nvSpPr>
        <p:spPr>
          <a:xfrm>
            <a:off x="5258682" y="4337654"/>
            <a:ext cx="722285" cy="36985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Rounded Rectangle 28"/>
          <p:cNvSpPr/>
          <p:nvPr/>
        </p:nvSpPr>
        <p:spPr>
          <a:xfrm>
            <a:off x="6063550" y="4342172"/>
            <a:ext cx="722285" cy="36985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Rounded Rectangle 29"/>
          <p:cNvSpPr/>
          <p:nvPr/>
        </p:nvSpPr>
        <p:spPr>
          <a:xfrm>
            <a:off x="6869732" y="4342172"/>
            <a:ext cx="722285" cy="369851"/>
          </a:xfrm>
          <a:prstGeom prst="roundRect">
            <a:avLst/>
          </a:prstGeom>
          <a:solidFill>
            <a:srgbClr val="FF2A0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5115781" y="4311536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10 dB</a:t>
            </a:r>
            <a:endParaRPr lang="el-GR" sz="2000" i="1" dirty="0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5920649" y="4329702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15 dB</a:t>
            </a:r>
            <a:endParaRPr lang="el-GR" sz="2000" i="1" dirty="0"/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6740479" y="4316054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20 dB</a:t>
            </a:r>
            <a:endParaRPr lang="el-GR" sz="2000" i="1" dirty="0"/>
          </a:p>
        </p:txBody>
      </p:sp>
      <p:sp>
        <p:nvSpPr>
          <p:cNvPr id="46" name="Rounded Rectangle 45"/>
          <p:cNvSpPr/>
          <p:nvPr/>
        </p:nvSpPr>
        <p:spPr>
          <a:xfrm>
            <a:off x="4329969" y="4235488"/>
            <a:ext cx="3376615" cy="617898"/>
          </a:xfrm>
          <a:prstGeom prst="round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508946"/>
              </p:ext>
            </p:extLst>
          </p:nvPr>
        </p:nvGraphicFramePr>
        <p:xfrm>
          <a:off x="4298447" y="5464031"/>
          <a:ext cx="13001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7" name="Equation" r:id="rId8" imgW="672840" imgH="177480" progId="Equation.DSMT4">
                  <p:embed/>
                </p:oleObj>
              </mc:Choice>
              <mc:Fallback>
                <p:oleObj name="Equation" r:id="rId8" imgW="67284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447" y="5464031"/>
                        <a:ext cx="13001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837436"/>
              </p:ext>
            </p:extLst>
          </p:nvPr>
        </p:nvGraphicFramePr>
        <p:xfrm>
          <a:off x="5970254" y="5029200"/>
          <a:ext cx="11525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8" name="Equation" r:id="rId10" imgW="596880" imgH="177480" progId="Equation.DSMT4">
                  <p:embed/>
                </p:oleObj>
              </mc:Choice>
              <mc:Fallback>
                <p:oleObj name="Equation" r:id="rId10" imgW="596880" imgH="177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0254" y="5029200"/>
                        <a:ext cx="11525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359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Testing data: 15.6 sec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Add noise during testing @ 0, 5, 10, 15, 20 dB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White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Speech babble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Car engine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dirty="0">
                <a:latin typeface="Gill Sans MT" pitchFamily="34" charset="0"/>
                <a:sym typeface="Wingdings" pitchFamily="2" charset="2"/>
              </a:rPr>
              <a:t>Factory floor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endParaRPr lang="el-GR" sz="9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Performance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15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62095"/>
              </p:ext>
            </p:extLst>
          </p:nvPr>
        </p:nvGraphicFramePr>
        <p:xfrm>
          <a:off x="536861" y="4344027"/>
          <a:ext cx="34401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34" name="Equation" r:id="rId4" imgW="1752480" imgH="444240" progId="Equation.DSMT4">
                  <p:embed/>
                </p:oleObj>
              </mc:Choice>
              <mc:Fallback>
                <p:oleObj name="Equation" r:id="rId4" imgW="17524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61" y="4344027"/>
                        <a:ext cx="3440113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289459"/>
              </p:ext>
            </p:extLst>
          </p:nvPr>
        </p:nvGraphicFramePr>
        <p:xfrm>
          <a:off x="560674" y="5146971"/>
          <a:ext cx="3440112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735" name="Equation" r:id="rId6" imgW="1752480" imgH="444240" progId="Equation.DSMT4">
                  <p:embed/>
                </p:oleObj>
              </mc:Choice>
              <mc:Fallback>
                <p:oleObj name="Equation" r:id="rId6" imgW="17524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674" y="5146971"/>
                        <a:ext cx="3440112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226845" y="4271785"/>
            <a:ext cx="3995936" cy="1791912"/>
          </a:xfrm>
          <a:prstGeom prst="roundRect">
            <a:avLst/>
          </a:prstGeom>
          <a:noFill/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772397" y="4554487"/>
            <a:ext cx="3016969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average correct</a:t>
            </a:r>
          </a:p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 identification rate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456857" y="4119559"/>
            <a:ext cx="2823626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# correctly identified segments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6511449" y="4974518"/>
            <a:ext cx="282362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total # segments</a:t>
            </a:r>
            <a:endParaRPr lang="el-GR" sz="2400" i="1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775712" y="4995081"/>
            <a:ext cx="22795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91628" y="4612940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2A07"/>
                </a:solidFill>
              </a:rPr>
              <a:t>=</a:t>
            </a:r>
            <a:endParaRPr lang="el-GR" sz="4000" dirty="0">
              <a:solidFill>
                <a:srgbClr val="FF2A07"/>
              </a:solidFill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3328416" y="2130552"/>
            <a:ext cx="301752" cy="1380744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381425" y="2616895"/>
            <a:ext cx="2823626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NOISEX-92 database</a:t>
            </a:r>
            <a:endParaRPr lang="el-GR" sz="2000" i="1" dirty="0"/>
          </a:p>
        </p:txBody>
      </p:sp>
    </p:spTree>
    <p:extLst>
      <p:ext uri="{BB962C8B-B14F-4D97-AF65-F5344CB8AC3E}">
        <p14:creationId xmlns:p14="http://schemas.microsoft.com/office/powerpoint/2010/main" val="966774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800"/>
            <a:ext cx="8521700" cy="49500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SRC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Sparsity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threshold: </a:t>
            </a:r>
            <a:r>
              <a:rPr lang="en-US" sz="2400" i="1" dirty="0">
                <a:latin typeface="Gill Sans MT" pitchFamily="34" charset="0"/>
                <a:sym typeface="Wingdings" pitchFamily="2" charset="2"/>
              </a:rPr>
              <a:t>K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=10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endParaRPr lang="en-US" sz="900" i="1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Discriminative dictionary sparse coding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 err="1">
                <a:latin typeface="Gill Sans MT" pitchFamily="34" charset="0"/>
                <a:sym typeface="Wingdings" pitchFamily="2" charset="2"/>
              </a:rPr>
              <a:t>Sparsity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 threshold: </a:t>
            </a:r>
            <a:r>
              <a:rPr lang="en-US" sz="2400" i="1" dirty="0">
                <a:latin typeface="Gill Sans MT" pitchFamily="34" charset="0"/>
                <a:sym typeface="Wingdings" pitchFamily="2" charset="2"/>
              </a:rPr>
              <a:t>K</a:t>
            </a:r>
            <a:r>
              <a:rPr lang="en-US" sz="2400" dirty="0">
                <a:latin typeface="Gill Sans MT" pitchFamily="34" charset="0"/>
                <a:sym typeface="Wingdings" pitchFamily="2" charset="2"/>
              </a:rPr>
              <a:t>=25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Regularization parameters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l-GR" sz="2000" i="1" dirty="0">
                <a:latin typeface="Gill Sans MT" pitchFamily="34" charset="0"/>
                <a:sym typeface="Wingdings" pitchFamily="2" charset="2"/>
              </a:rPr>
              <a:t>λ</a:t>
            </a:r>
            <a:r>
              <a:rPr lang="el-GR" sz="2000" i="1" baseline="-25000" dirty="0">
                <a:latin typeface="Gill Sans MT" pitchFamily="34" charset="0"/>
                <a:sym typeface="Wingdings" pitchFamily="2" charset="2"/>
              </a:rPr>
              <a:t>1</a:t>
            </a:r>
            <a:r>
              <a:rPr lang="el-GR" sz="2000" dirty="0">
                <a:latin typeface="Gill Sans MT" pitchFamily="34" charset="0"/>
                <a:sym typeface="Wingdings" pitchFamily="2" charset="2"/>
              </a:rPr>
              <a:t>=0.25  &amp;  </a:t>
            </a:r>
            <a:r>
              <a:rPr lang="el-GR" sz="2000" i="1" dirty="0">
                <a:latin typeface="Gill Sans MT" pitchFamily="34" charset="0"/>
                <a:sym typeface="Wingdings" pitchFamily="2" charset="2"/>
              </a:rPr>
              <a:t>λ</a:t>
            </a:r>
            <a:r>
              <a:rPr lang="el-GR" sz="2000" i="1" baseline="-25000" dirty="0">
                <a:latin typeface="Gill Sans MT" pitchFamily="34" charset="0"/>
                <a:sym typeface="Wingdings" pitchFamily="2" charset="2"/>
              </a:rPr>
              <a:t>2</a:t>
            </a:r>
            <a:r>
              <a:rPr lang="el-GR" sz="2000" dirty="0">
                <a:latin typeface="Gill Sans MT" pitchFamily="34" charset="0"/>
                <a:sym typeface="Wingdings" pitchFamily="2" charset="2"/>
              </a:rPr>
              <a:t>=2.25</a:t>
            </a:r>
            <a:endParaRPr lang="en-US" sz="2000" dirty="0">
              <a:latin typeface="Gill Sans MT" pitchFamily="34" charset="0"/>
              <a:sym typeface="Wingdings" pitchFamily="2" charset="2"/>
            </a:endParaRP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endParaRPr lang="en-US" sz="900" dirty="0">
              <a:latin typeface="Gill Sans MT" pitchFamily="34" charset="0"/>
              <a:sym typeface="Wingdings" pitchFamily="2" charset="2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UBM-GMM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diagonal covariance matrix</a:t>
            </a:r>
          </a:p>
          <a:p>
            <a:pPr lvl="1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400" dirty="0">
                <a:latin typeface="Gill Sans MT" pitchFamily="34" charset="0"/>
                <a:sym typeface="Wingdings" pitchFamily="2" charset="2"/>
              </a:rPr>
              <a:t>64 Gaussian mixtures</a:t>
            </a:r>
            <a:endParaRPr lang="el-GR" sz="2400" dirty="0"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16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521700" cy="5256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Correct identification rates (%)</a:t>
            </a:r>
            <a:endParaRPr lang="el-GR" sz="2400" dirty="0"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17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00868679"/>
              </p:ext>
            </p:extLst>
          </p:nvPr>
        </p:nvGraphicFramePr>
        <p:xfrm>
          <a:off x="250725" y="1707529"/>
          <a:ext cx="3943611" cy="213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89.11</a:t>
                      </a:r>
                      <a:endParaRPr lang="en-US" sz="1400" dirty="0"/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92.89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97.41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86.24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97.43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87.15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98.42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86.77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83.45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96.41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74.75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71.96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58.71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47.70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57.04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51.57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31.50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34.67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78.01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80.81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70.74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74.92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60248" y="1224090"/>
            <a:ext cx="125412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white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70326690"/>
              </p:ext>
            </p:extLst>
          </p:nvPr>
        </p:nvGraphicFramePr>
        <p:xfrm>
          <a:off x="4743189" y="1706097"/>
          <a:ext cx="3943611" cy="213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83.95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89.88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73.90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88.05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81.18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86.28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55.99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80.23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83.25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70.06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30.76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65.33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71.62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20.76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15.16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46.43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9.46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13.77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72.79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72.80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55.28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37.91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4648980" y="1226362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speech babble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0" y="3970415"/>
            <a:ext cx="2969285" cy="2226346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43" y="3970800"/>
            <a:ext cx="2969285" cy="2226346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2915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4B5514-BAFA-4EDB-A472-76BEE318A718}" type="slidenum">
              <a:rPr lang="el-GR" smtClean="0"/>
              <a:pPr/>
              <a:t>18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246180" y="1224090"/>
            <a:ext cx="1835834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car engine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74979508"/>
              </p:ext>
            </p:extLst>
          </p:nvPr>
        </p:nvGraphicFramePr>
        <p:xfrm>
          <a:off x="4743189" y="1706097"/>
          <a:ext cx="3943611" cy="213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84.10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80.39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84.84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66.09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78.32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79.92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73.16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49.39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75.64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63.92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11.69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45.83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16.87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8.34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59.89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67.90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49.42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28.76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536436" y="1226362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factory floor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43" y="3970030"/>
            <a:ext cx="2969285" cy="2227116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521700" cy="5256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Correct identification rates (%)</a:t>
            </a:r>
            <a:endParaRPr lang="el-GR" sz="2400" dirty="0">
              <a:latin typeface="Gill Sans MT" pitchFamily="34" charset="0"/>
              <a:sym typeface="Wingdings" pitchFamily="2" charset="2"/>
            </a:endParaRPr>
          </a:p>
        </p:txBody>
      </p:sp>
      <p:graphicFrame>
        <p:nvGraphicFramePr>
          <p:cNvPr id="28" name="Table 2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86833015"/>
              </p:ext>
            </p:extLst>
          </p:nvPr>
        </p:nvGraphicFramePr>
        <p:xfrm>
          <a:off x="250725" y="1707529"/>
          <a:ext cx="3943611" cy="213438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85.52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86.45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83.29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61.55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76.69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82.12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69.32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49.53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64.84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65.74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34.75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24.75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33.82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26.80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27.65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17.36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17.85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50.28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60.72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53.90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38.09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0" y="3970030"/>
            <a:ext cx="2969285" cy="2226731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082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0" y="1688027"/>
            <a:ext cx="4195690" cy="3145895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2" name="Content Placeholder 24"/>
          <p:cNvSpPr txBox="1">
            <a:spLocks/>
          </p:cNvSpPr>
          <p:nvPr/>
        </p:nvSpPr>
        <p:spPr>
          <a:xfrm>
            <a:off x="4487592" y="1190946"/>
            <a:ext cx="4584479" cy="4742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Gill Sans MT" pitchFamily="34" charset="0"/>
              </a:rPr>
              <a:t>SRC at least 15% better vs. UBM-GMM for 3 noise types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Gill Sans MT" pitchFamily="34" charset="0"/>
              </a:rPr>
              <a:t>KSVD better vs. SRC &amp; UBM-GMM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000" dirty="0">
                <a:latin typeface="Gill Sans MT" pitchFamily="34" charset="0"/>
              </a:rPr>
              <a:t>KSVD-25 correct rates &gt;=60% for 3 noise types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000" dirty="0">
                <a:latin typeface="Gill Sans MT" pitchFamily="34" charset="0"/>
              </a:rPr>
              <a:t>KSVD-50 correct rates &gt;=70% for 3 noise types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  <a:latin typeface="Gill Sans MT" pitchFamily="34" charset="0"/>
              </a:rPr>
              <a:t>KSVD-25 rates are similar to KSVD-50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000" dirty="0">
                <a:latin typeface="Gill Sans MT" pitchFamily="34" charset="0"/>
              </a:rPr>
              <a:t>Good results using small-size dictionary </a:t>
            </a:r>
            <a:r>
              <a:rPr lang="en-US" sz="2000" dirty="0">
                <a:latin typeface="Gill Sans MT" pitchFamily="34" charset="0"/>
                <a:sym typeface="Wingdings" pitchFamily="2" charset="2"/>
              </a:rPr>
              <a:t> </a:t>
            </a:r>
            <a:r>
              <a:rPr lang="en-US" sz="2000" dirty="0">
                <a:latin typeface="Gill Sans MT" pitchFamily="34" charset="0"/>
              </a:rPr>
              <a:t>important in real-time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4B5514-BAFA-4EDB-A472-76BEE318A718}" type="slidenum">
              <a:rPr lang="el-GR" smtClean="0"/>
              <a:pPr/>
              <a:t>19</a:t>
            </a:fld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Experimental results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521700" cy="5256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 dirty="0">
                <a:solidFill>
                  <a:srgbClr val="000090"/>
                </a:solidFill>
                <a:latin typeface="Gill Sans MT" pitchFamily="34" charset="0"/>
                <a:sym typeface="Wingdings" pitchFamily="2" charset="2"/>
              </a:rPr>
              <a:t>Average correct identification rates (%)</a:t>
            </a:r>
            <a:endParaRPr lang="el-GR" sz="2400" dirty="0">
              <a:latin typeface="Gill Sans MT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49253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4765"/>
            <a:ext cx="8496000" cy="4932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600" dirty="0">
                <a:latin typeface="Gill Sans MT" pitchFamily="34" charset="0"/>
              </a:rPr>
              <a:t>Speaker identification using a discriminative dictionary learning approach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latin typeface="Gill Sans MT" pitchFamily="34" charset="0"/>
              </a:rPr>
              <a:t>Text-independent, noise robust &amp; short training data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latin typeface="Gill Sans MT" pitchFamily="34" charset="0"/>
              </a:rPr>
              <a:t>Future perspectives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Apply on larger speech databases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Introduce non-linear classification error constraints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Gill Sans MT" pitchFamily="34" charset="0"/>
              </a:rPr>
              <a:t>Examine discrimination </a:t>
            </a:r>
            <a:r>
              <a:rPr lang="en-US" sz="2400">
                <a:latin typeface="Gill Sans MT" pitchFamily="34" charset="0"/>
              </a:rPr>
              <a:t>performance of </a:t>
            </a:r>
            <a:r>
              <a:rPr lang="en-US" sz="2400" dirty="0">
                <a:latin typeface="Gill Sans MT" pitchFamily="34" charset="0"/>
              </a:rPr>
              <a:t>other types of features</a:t>
            </a: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lvl="1">
              <a:buFont typeface="Arial"/>
              <a:buChar char="•"/>
            </a:pPr>
            <a:endParaRPr lang="en-US" sz="200" dirty="0">
              <a:latin typeface="Gill Sans MT" pitchFamily="34" charset="0"/>
            </a:endParaRPr>
          </a:p>
          <a:p>
            <a:pPr marL="57150" indent="0">
              <a:buNone/>
            </a:pPr>
            <a:r>
              <a:rPr lang="en-US" sz="2000" dirty="0">
                <a:latin typeface="Gill Sans MT" pitchFamily="34" charset="0"/>
              </a:rPr>
              <a:t>Acknowledgements:</a:t>
            </a:r>
          </a:p>
          <a:p>
            <a:pPr algn="just">
              <a:buFont typeface="Wingdings" charset="2"/>
              <a:buChar char="v"/>
            </a:pPr>
            <a:r>
              <a:rPr lang="en-US" sz="1600" i="1" dirty="0">
                <a:latin typeface="Gill Sans MT" pitchFamily="34" charset="0"/>
              </a:rPr>
              <a:t>This work has been co-financed by the European Union (European Social Fund ESF) and Greek national funds through the Operational Program “Education and Lifelong Learning” of the National Strategic Reference Framework (NSRF) - Research Funding Program:  </a:t>
            </a:r>
            <a:r>
              <a:rPr lang="en-US" sz="1600" i="1" dirty="0" err="1">
                <a:latin typeface="Gill Sans MT" pitchFamily="34" charset="0"/>
              </a:rPr>
              <a:t>Thalis</a:t>
            </a:r>
            <a:r>
              <a:rPr lang="en-US" sz="1600" i="1" dirty="0">
                <a:latin typeface="Gill Sans MT" pitchFamily="34" charset="0"/>
              </a:rPr>
              <a:t>-DISFER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85000" y="6407150"/>
            <a:ext cx="1701800" cy="365125"/>
          </a:xfrm>
        </p:spPr>
        <p:txBody>
          <a:bodyPr/>
          <a:lstStyle/>
          <a:p>
            <a:fld id="{1B4B5514-BAFA-4EDB-A472-76BEE318A718}" type="slidenum">
              <a:rPr lang="el-GR" smtClean="0"/>
              <a:pPr/>
              <a:t>20</a:t>
            </a:fld>
            <a:endParaRPr lang="el-GR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7938"/>
            <a:ext cx="8229600" cy="83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Conclusions &amp; Perspectives</a:t>
            </a:r>
            <a:endParaRPr lang="el-GR" sz="3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02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uestio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6000" y="3154355"/>
            <a:ext cx="2232000" cy="2547945"/>
          </a:xfrm>
          <a:prstGeom prst="rect">
            <a:avLst/>
          </a:prstGeom>
          <a:ln>
            <a:noFill/>
          </a:ln>
          <a:effectLst>
            <a:glow rad="228600">
              <a:srgbClr val="FBFFE4">
                <a:alpha val="79000"/>
              </a:srgbClr>
            </a:glow>
            <a:softEdge rad="444500"/>
          </a:effectLst>
          <a:scene3d>
            <a:camera prst="perspectiveRight" fov="2700000">
              <a:rot lat="0" lon="20400000" rev="0"/>
            </a:camera>
            <a:lightRig rig="threePt" dir="t"/>
          </a:scene3d>
          <a:sp3d prstMaterial="plastic">
            <a:bevelT w="0"/>
            <a:extrusionClr>
              <a:schemeClr val="bg2">
                <a:lumMod val="90000"/>
              </a:schemeClr>
            </a:extrusionClr>
          </a:sp3d>
        </p:spPr>
      </p:pic>
      <p:sp>
        <p:nvSpPr>
          <p:cNvPr id="8" name="Rectangle 7"/>
          <p:cNvSpPr/>
          <p:nvPr/>
        </p:nvSpPr>
        <p:spPr>
          <a:xfrm>
            <a:off x="2885537" y="1892300"/>
            <a:ext cx="33729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864441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PRESENTATIONMODE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17873</TotalTime>
  <Words>1449</Words>
  <Application>Microsoft Office PowerPoint</Application>
  <PresentationFormat>On-screen Show (4:3)</PresentationFormat>
  <Paragraphs>433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 Math</vt:lpstr>
      <vt:lpstr>Euphemia</vt:lpstr>
      <vt:lpstr>Garamond</vt:lpstr>
      <vt:lpstr>Gill Sans MT</vt:lpstr>
      <vt:lpstr>Wingdings</vt:lpstr>
      <vt:lpstr>Office Theme</vt:lpstr>
      <vt:lpstr>Equation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ctzag</dc:creator>
  <cp:lastModifiedBy>admin</cp:lastModifiedBy>
  <cp:revision>784</cp:revision>
  <cp:lastPrinted>2013-09-06T10:39:07Z</cp:lastPrinted>
  <dcterms:created xsi:type="dcterms:W3CDTF">2012-09-23T20:42:05Z</dcterms:created>
  <dcterms:modified xsi:type="dcterms:W3CDTF">2026-05-29T11:25:12Z</dcterms:modified>
</cp:coreProperties>
</file>