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433" r:id="rId3"/>
    <p:sldId id="434" r:id="rId4"/>
    <p:sldId id="435" r:id="rId5"/>
    <p:sldId id="436" r:id="rId6"/>
    <p:sldId id="438" r:id="rId7"/>
    <p:sldId id="439" r:id="rId8"/>
    <p:sldId id="441" r:id="rId9"/>
    <p:sldId id="442" r:id="rId10"/>
    <p:sldId id="443" r:id="rId11"/>
    <p:sldId id="444" r:id="rId12"/>
    <p:sldId id="445" r:id="rId13"/>
    <p:sldId id="446" r:id="rId14"/>
    <p:sldId id="449" r:id="rId15"/>
    <p:sldId id="451" r:id="rId16"/>
    <p:sldId id="450" r:id="rId17"/>
    <p:sldId id="452" r:id="rId18"/>
    <p:sldId id="453" r:id="rId19"/>
    <p:sldId id="44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0FF"/>
    <a:srgbClr val="1E6E96"/>
    <a:srgbClr val="A9FF55"/>
    <a:srgbClr val="304A1E"/>
    <a:srgbClr val="1C6990"/>
    <a:srgbClr val="268FC2"/>
    <a:srgbClr val="3B75C3"/>
    <a:srgbClr val="0C10FF"/>
    <a:srgbClr val="90ACDC"/>
    <a:srgbClr val="FF5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81003" autoAdjust="0"/>
  </p:normalViewPr>
  <p:slideViewPr>
    <p:cSldViewPr snapToGrid="0">
      <p:cViewPr varScale="1">
        <p:scale>
          <a:sx n="130" d="100"/>
          <a:sy n="130" d="100"/>
        </p:scale>
        <p:origin x="94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4E2A8-C25E-4AEC-A18A-86376D8505FF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62D9A-9E30-49C1-A6DA-5994A779A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52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46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31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20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64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59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6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3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06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68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0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61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21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08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926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570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162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87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62D9A-9E30-49C1-A6DA-5994A779A5F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02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1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B0F0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2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03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B0F0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Lato Light" panose="020F0302020204030203" pitchFamily="34" charset="0"/>
              </a:defRPr>
            </a:lvl1pPr>
            <a:lvl2pPr>
              <a:defRPr>
                <a:latin typeface="Lato Light" panose="020F0302020204030203" pitchFamily="34" charset="0"/>
              </a:defRPr>
            </a:lvl2pPr>
            <a:lvl3pPr>
              <a:defRPr>
                <a:latin typeface="Lato Light" panose="020F0302020204030203" pitchFamily="34" charset="0"/>
              </a:defRPr>
            </a:lvl3pPr>
            <a:lvl4pPr>
              <a:defRPr>
                <a:latin typeface="Lato Light" panose="020F0302020204030203" pitchFamily="34" charset="0"/>
              </a:defRPr>
            </a:lvl4pPr>
            <a:lvl5pPr>
              <a:defRPr>
                <a:latin typeface="Lato Light" panose="020F03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31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827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B0F0"/>
                </a:solidFill>
                <a:latin typeface="Lato Light" panose="020F03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1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2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848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7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0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0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25A13-4C13-4A65-9BDE-E1FC6ED61EF4}" type="datetimeFigureOut">
              <a:rPr lang="en-US" smtClean="0"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ECE9D-C472-47D4-83E4-6DA58E678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8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B0F0"/>
          </a:solidFill>
          <a:latin typeface="Lato Light" panose="020F030202020403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 Light" panose="020F030202020403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image" Target="../media/image1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5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8.png"/><Relationship Id="rId26" Type="http://schemas.openxmlformats.org/officeDocument/2006/relationships/image" Target="../media/image41.png"/><Relationship Id="rId39" Type="http://schemas.openxmlformats.org/officeDocument/2006/relationships/image" Target="../media/image27.wmf"/><Relationship Id="rId21" Type="http://schemas.openxmlformats.org/officeDocument/2006/relationships/image" Target="../media/image49.png"/><Relationship Id="rId34" Type="http://schemas.openxmlformats.org/officeDocument/2006/relationships/image" Target="../media/image62.png"/><Relationship Id="rId42" Type="http://schemas.openxmlformats.org/officeDocument/2006/relationships/image" Target="../media/image2.png"/><Relationship Id="rId47" Type="http://schemas.openxmlformats.org/officeDocument/2006/relationships/image" Target="../media/image43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4.png"/><Relationship Id="rId29" Type="http://schemas.openxmlformats.org/officeDocument/2006/relationships/image" Target="../media/image57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7.png"/><Relationship Id="rId11" Type="http://schemas.openxmlformats.org/officeDocument/2006/relationships/image" Target="../media/image30.emf"/><Relationship Id="rId24" Type="http://schemas.openxmlformats.org/officeDocument/2006/relationships/image" Target="../media/image39.png"/><Relationship Id="rId32" Type="http://schemas.openxmlformats.org/officeDocument/2006/relationships/image" Target="../media/image60.png"/><Relationship Id="rId37" Type="http://schemas.openxmlformats.org/officeDocument/2006/relationships/image" Target="../media/image65.png"/><Relationship Id="rId40" Type="http://schemas.openxmlformats.org/officeDocument/2006/relationships/oleObject" Target="../embeddings/oleObject2.bin"/><Relationship Id="rId45" Type="http://schemas.openxmlformats.org/officeDocument/2006/relationships/image" Target="../media/image66.png"/><Relationship Id="rId5" Type="http://schemas.openxmlformats.org/officeDocument/2006/relationships/image" Target="../media/image36.png"/><Relationship Id="rId15" Type="http://schemas.openxmlformats.org/officeDocument/2006/relationships/image" Target="../media/image34.png"/><Relationship Id="rId23" Type="http://schemas.openxmlformats.org/officeDocument/2006/relationships/image" Target="../media/image51.png"/><Relationship Id="rId28" Type="http://schemas.openxmlformats.org/officeDocument/2006/relationships/image" Target="../media/image56.png"/><Relationship Id="rId36" Type="http://schemas.openxmlformats.org/officeDocument/2006/relationships/image" Target="../media/image64.png"/><Relationship Id="rId10" Type="http://schemas.openxmlformats.org/officeDocument/2006/relationships/image" Target="../media/image29.emf"/><Relationship Id="rId19" Type="http://schemas.openxmlformats.org/officeDocument/2006/relationships/image" Target="../media/image47.png"/><Relationship Id="rId31" Type="http://schemas.openxmlformats.org/officeDocument/2006/relationships/image" Target="../media/image59.png"/><Relationship Id="rId4" Type="http://schemas.openxmlformats.org/officeDocument/2006/relationships/image" Target="../media/image35.png"/><Relationship Id="rId9" Type="http://schemas.openxmlformats.org/officeDocument/2006/relationships/image" Target="../media/image4.jpg"/><Relationship Id="rId14" Type="http://schemas.openxmlformats.org/officeDocument/2006/relationships/image" Target="../media/image33.png"/><Relationship Id="rId22" Type="http://schemas.openxmlformats.org/officeDocument/2006/relationships/image" Target="../media/image50.png"/><Relationship Id="rId27" Type="http://schemas.openxmlformats.org/officeDocument/2006/relationships/image" Target="../media/image42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Relationship Id="rId8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12" Type="http://schemas.openxmlformats.org/officeDocument/2006/relationships/image" Target="../media/image31.emf"/><Relationship Id="rId17" Type="http://schemas.openxmlformats.org/officeDocument/2006/relationships/image" Target="../media/image45.png"/><Relationship Id="rId25" Type="http://schemas.openxmlformats.org/officeDocument/2006/relationships/image" Target="../media/image40.png"/><Relationship Id="rId33" Type="http://schemas.openxmlformats.org/officeDocument/2006/relationships/image" Target="../media/image61.png"/><Relationship Id="rId38" Type="http://schemas.openxmlformats.org/officeDocument/2006/relationships/oleObject" Target="../embeddings/oleObject1.bin"/><Relationship Id="rId46" Type="http://schemas.openxmlformats.org/officeDocument/2006/relationships/image" Target="../media/image67.png"/><Relationship Id="rId20" Type="http://schemas.openxmlformats.org/officeDocument/2006/relationships/image" Target="../media/image48.png"/><Relationship Id="rId41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71.png"/><Relationship Id="rId18" Type="http://schemas.openxmlformats.org/officeDocument/2006/relationships/image" Target="../media/image52.png"/><Relationship Id="rId3" Type="http://schemas.openxmlformats.org/officeDocument/2006/relationships/image" Target="../media/image3.png"/><Relationship Id="rId7" Type="http://schemas.openxmlformats.org/officeDocument/2006/relationships/image" Target="../media/image44.emf"/><Relationship Id="rId12" Type="http://schemas.openxmlformats.org/officeDocument/2006/relationships/image" Target="../media/image32.png"/><Relationship Id="rId17" Type="http://schemas.openxmlformats.org/officeDocument/2006/relationships/image" Target="../media/image47.em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34.png"/><Relationship Id="rId5" Type="http://schemas.openxmlformats.org/officeDocument/2006/relationships/image" Target="../media/image4.jpg"/><Relationship Id="rId15" Type="http://schemas.openxmlformats.org/officeDocument/2006/relationships/image" Target="../media/image39.png"/><Relationship Id="rId10" Type="http://schemas.openxmlformats.org/officeDocument/2006/relationships/image" Target="../media/image33.png"/><Relationship Id="rId19" Type="http://schemas.openxmlformats.org/officeDocument/2006/relationships/image" Target="../media/image53.png"/><Relationship Id="rId4" Type="http://schemas.openxmlformats.org/officeDocument/2006/relationships/image" Target="../media/image1.png"/><Relationship Id="rId9" Type="http://schemas.openxmlformats.org/officeDocument/2006/relationships/image" Target="../media/image70.png"/><Relationship Id="rId14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77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54.png"/><Relationship Id="rId5" Type="http://schemas.openxmlformats.org/officeDocument/2006/relationships/image" Target="../media/image4.jpg"/><Relationship Id="rId10" Type="http://schemas.openxmlformats.org/officeDocument/2006/relationships/image" Target="../media/image52.png"/><Relationship Id="rId4" Type="http://schemas.openxmlformats.org/officeDocument/2006/relationships/image" Target="../media/image1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69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40.png"/><Relationship Id="rId5" Type="http://schemas.openxmlformats.org/officeDocument/2006/relationships/image" Target="../media/image4.jpg"/><Relationship Id="rId15" Type="http://schemas.openxmlformats.org/officeDocument/2006/relationships/image" Target="../media/image68.png"/><Relationship Id="rId10" Type="http://schemas.openxmlformats.org/officeDocument/2006/relationships/image" Target="../media/image53.png"/><Relationship Id="rId19" Type="http://schemas.openxmlformats.org/officeDocument/2006/relationships/image" Target="../media/image77.png"/><Relationship Id="rId4" Type="http://schemas.openxmlformats.org/officeDocument/2006/relationships/image" Target="../media/image1.png"/><Relationship Id="rId9" Type="http://schemas.openxmlformats.org/officeDocument/2006/relationships/image" Target="../media/image54.png"/><Relationship Id="rId14" Type="http://schemas.openxmlformats.org/officeDocument/2006/relationships/image" Target="../media/image5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9.png"/><Relationship Id="rId3" Type="http://schemas.openxmlformats.org/officeDocument/2006/relationships/image" Target="../media/image3.png"/><Relationship Id="rId7" Type="http://schemas.openxmlformats.org/officeDocument/2006/relationships/image" Target="../media/image74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87.png"/><Relationship Id="rId5" Type="http://schemas.openxmlformats.org/officeDocument/2006/relationships/image" Target="../media/image4.jpg"/><Relationship Id="rId10" Type="http://schemas.openxmlformats.org/officeDocument/2006/relationships/image" Target="../media/image86.png"/><Relationship Id="rId4" Type="http://schemas.openxmlformats.org/officeDocument/2006/relationships/image" Target="../media/image1.png"/><Relationship Id="rId9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10" Type="http://schemas.openxmlformats.org/officeDocument/2006/relationships/image" Target="../media/image77.jpeg"/><Relationship Id="rId4" Type="http://schemas.openxmlformats.org/officeDocument/2006/relationships/image" Target="../media/image1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8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3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9640" y="415227"/>
            <a:ext cx="10332720" cy="2387600"/>
          </a:xfrm>
        </p:spPr>
        <p:txBody>
          <a:bodyPr>
            <a:normAutofit/>
          </a:bodyPr>
          <a:lstStyle/>
          <a:p>
            <a:r>
              <a:rPr lang="en-US" sz="4000" dirty="0"/>
              <a:t>Botnet Attack Detection at the </a:t>
            </a:r>
            <a:r>
              <a:rPr lang="en-US" sz="4000" dirty="0" err="1"/>
              <a:t>IoT</a:t>
            </a:r>
            <a:r>
              <a:rPr lang="en-US" sz="4000" dirty="0"/>
              <a:t> Edge Based</a:t>
            </a:r>
            <a:br>
              <a:rPr lang="en-US" sz="4000" dirty="0"/>
            </a:br>
            <a:r>
              <a:rPr lang="en-US" sz="4000" dirty="0"/>
              <a:t>on Sparse Representation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797366"/>
            <a:ext cx="9144000" cy="1628330"/>
          </a:xfrm>
        </p:spPr>
        <p:txBody>
          <a:bodyPr>
            <a:normAutofit/>
          </a:bodyPr>
          <a:lstStyle/>
          <a:p>
            <a:endParaRPr lang="en-US" sz="2800" dirty="0">
              <a:latin typeface="Lato Light" panose="020F0302020204030203" pitchFamily="34" charset="0"/>
            </a:endParaRPr>
          </a:p>
          <a:p>
            <a:r>
              <a:rPr lang="en-US" sz="2800" dirty="0">
                <a:latin typeface="Lato Light" panose="020F0302020204030203" pitchFamily="34" charset="0"/>
              </a:rPr>
              <a:t>Christos Tzagkarakis</a:t>
            </a:r>
            <a:endParaRPr lang="en-US" sz="500" dirty="0">
              <a:latin typeface="Lato Light" panose="020F0302020204030203" pitchFamily="34" charset="0"/>
            </a:endParaRPr>
          </a:p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FORTH-ICS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1168" y="4996192"/>
            <a:ext cx="2566748" cy="5753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40" y="5023755"/>
            <a:ext cx="2546856" cy="756000"/>
          </a:xfrm>
          <a:prstGeom prst="rect">
            <a:avLst/>
          </a:prstGeom>
        </p:spPr>
      </p:pic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6" name="Picture 4" descr="Image result for GIoT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133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70024"/>
            <a:ext cx="10515600" cy="4585335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rgbClr val="5050FF"/>
                </a:solidFill>
              </a:rPr>
              <a:t>Internet-of-Things</a:t>
            </a:r>
            <a:r>
              <a:rPr lang="en-US" dirty="0"/>
              <a:t> </a:t>
            </a:r>
            <a:r>
              <a:rPr lang="en-US" dirty="0">
                <a:solidFill>
                  <a:srgbClr val="5050FF"/>
                </a:solidFill>
              </a:rPr>
              <a:t>(</a:t>
            </a:r>
            <a:r>
              <a:rPr lang="en-US" dirty="0" err="1">
                <a:solidFill>
                  <a:srgbClr val="5050FF"/>
                </a:solidFill>
              </a:rPr>
              <a:t>IoT</a:t>
            </a:r>
            <a:r>
              <a:rPr lang="en-US" dirty="0">
                <a:solidFill>
                  <a:srgbClr val="5050FF"/>
                </a:solidFill>
              </a:rPr>
              <a:t>)</a:t>
            </a:r>
            <a:r>
              <a:rPr lang="en-US" dirty="0"/>
              <a:t> has advanced the concept of Internet networking</a:t>
            </a: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809417" y="5102730"/>
            <a:ext cx="1250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Field/Edge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3750" y="5516285"/>
            <a:ext cx="305558" cy="456055"/>
          </a:xfrm>
          <a:prstGeom prst="teardrop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6344" y="5527686"/>
            <a:ext cx="460617" cy="433252"/>
          </a:xfrm>
          <a:prstGeom prst="teardrop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4985" y="5516285"/>
            <a:ext cx="319240" cy="424131"/>
          </a:xfrm>
          <a:prstGeom prst="teardrop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6753" y="5571011"/>
            <a:ext cx="465178" cy="346601"/>
          </a:xfrm>
          <a:prstGeom prst="teardrop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36140" y="5520846"/>
            <a:ext cx="264513" cy="451494"/>
          </a:xfrm>
          <a:prstGeom prst="teardrop">
            <a:avLst/>
          </a:prstGeom>
        </p:spPr>
      </p:pic>
      <p:pic>
        <p:nvPicPr>
          <p:cNvPr id="5122" name="Picture 2" descr="Image result for gateway iot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0" t="2357" r="19035"/>
          <a:stretch/>
        </p:blipFill>
        <p:spPr bwMode="auto">
          <a:xfrm>
            <a:off x="4255056" y="4723918"/>
            <a:ext cx="704286" cy="3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Straight Connector 29"/>
          <p:cNvCxnSpPr>
            <a:stCxn id="5122" idx="2"/>
            <a:endCxn id="2" idx="6"/>
          </p:cNvCxnSpPr>
          <p:nvPr/>
        </p:nvCxnSpPr>
        <p:spPr>
          <a:xfrm flipH="1">
            <a:off x="3336529" y="5057975"/>
            <a:ext cx="1270670" cy="45831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5122" idx="2"/>
            <a:endCxn id="8" idx="6"/>
          </p:cNvCxnSpPr>
          <p:nvPr/>
        </p:nvCxnSpPr>
        <p:spPr>
          <a:xfrm flipH="1">
            <a:off x="3868397" y="5057975"/>
            <a:ext cx="738802" cy="462871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122" idx="2"/>
            <a:endCxn id="3" idx="6"/>
          </p:cNvCxnSpPr>
          <p:nvPr/>
        </p:nvCxnSpPr>
        <p:spPr>
          <a:xfrm flipH="1">
            <a:off x="4346653" y="5057975"/>
            <a:ext cx="260546" cy="469711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5122" idx="2"/>
            <a:endCxn id="7" idx="6"/>
          </p:cNvCxnSpPr>
          <p:nvPr/>
        </p:nvCxnSpPr>
        <p:spPr>
          <a:xfrm>
            <a:off x="4607199" y="5057975"/>
            <a:ext cx="352143" cy="513036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5122" idx="2"/>
            <a:endCxn id="4" idx="6"/>
          </p:cNvCxnSpPr>
          <p:nvPr/>
        </p:nvCxnSpPr>
        <p:spPr>
          <a:xfrm>
            <a:off x="4607199" y="5057975"/>
            <a:ext cx="867406" cy="45831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428348" y="3523757"/>
            <a:ext cx="2219939" cy="6759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Network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pic>
        <p:nvPicPr>
          <p:cNvPr id="5124" name="Picture 4" descr="Related imag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149" y="1650153"/>
            <a:ext cx="2471620" cy="179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3697738" y="2623452"/>
            <a:ext cx="1697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Backend/Cloud</a:t>
            </a:r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3098800" y="4642638"/>
            <a:ext cx="2744209" cy="1412722"/>
          </a:xfrm>
          <a:prstGeom prst="roundRect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52" name="Straight Connector 51"/>
          <p:cNvCxnSpPr/>
          <p:nvPr/>
        </p:nvCxnSpPr>
        <p:spPr>
          <a:xfrm>
            <a:off x="4464959" y="4198236"/>
            <a:ext cx="5244" cy="43200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461012" y="3090372"/>
            <a:ext cx="5244" cy="432000"/>
          </a:xfrm>
          <a:prstGeom prst="line">
            <a:avLst/>
          </a:prstGeom>
          <a:ln w="28575">
            <a:solidFill>
              <a:srgbClr val="3B75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Pentagon 53"/>
          <p:cNvSpPr/>
          <p:nvPr/>
        </p:nvSpPr>
        <p:spPr>
          <a:xfrm>
            <a:off x="7589520" y="2214880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Smart home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55" name="Chevron 54"/>
          <p:cNvSpPr/>
          <p:nvPr/>
        </p:nvSpPr>
        <p:spPr>
          <a:xfrm>
            <a:off x="9348119" y="2208957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69" name="Pentagon 68"/>
          <p:cNvSpPr/>
          <p:nvPr/>
        </p:nvSpPr>
        <p:spPr>
          <a:xfrm>
            <a:off x="7589520" y="2965975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Smart cities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0" name="Chevron 69"/>
          <p:cNvSpPr/>
          <p:nvPr/>
        </p:nvSpPr>
        <p:spPr>
          <a:xfrm>
            <a:off x="9348119" y="2968917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1" name="Pentagon 70"/>
          <p:cNvSpPr/>
          <p:nvPr/>
        </p:nvSpPr>
        <p:spPr>
          <a:xfrm>
            <a:off x="7589520" y="3720012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Wearables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2" name="Chevron 71"/>
          <p:cNvSpPr/>
          <p:nvPr/>
        </p:nvSpPr>
        <p:spPr>
          <a:xfrm>
            <a:off x="9348119" y="3720012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3" name="Pentagon 72"/>
          <p:cNvSpPr/>
          <p:nvPr/>
        </p:nvSpPr>
        <p:spPr>
          <a:xfrm>
            <a:off x="7589520" y="4474049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Predictive maintenance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4" name="Chevron 73"/>
          <p:cNvSpPr/>
          <p:nvPr/>
        </p:nvSpPr>
        <p:spPr>
          <a:xfrm>
            <a:off x="9348119" y="4474049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  <p:sp>
        <p:nvSpPr>
          <p:cNvPr id="75" name="Pentagon 74"/>
          <p:cNvSpPr/>
          <p:nvPr/>
        </p:nvSpPr>
        <p:spPr>
          <a:xfrm>
            <a:off x="7589520" y="5231067"/>
            <a:ext cx="1971040" cy="593238"/>
          </a:xfrm>
          <a:prstGeom prst="homePlat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Automotive driving</a:t>
            </a:r>
            <a:endParaRPr lang="en-US" sz="1600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sp>
        <p:nvSpPr>
          <p:cNvPr id="76" name="Chevron 75"/>
          <p:cNvSpPr/>
          <p:nvPr/>
        </p:nvSpPr>
        <p:spPr>
          <a:xfrm>
            <a:off x="9348119" y="5231067"/>
            <a:ext cx="558800" cy="593238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55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38" name="Hexagon 37"/>
          <p:cNvSpPr>
            <a:spLocks noChangeAspect="1"/>
          </p:cNvSpPr>
          <p:nvPr/>
        </p:nvSpPr>
        <p:spPr>
          <a:xfrm rot="5400000">
            <a:off x="822960" y="1575139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709651" y="1550378"/>
            <a:ext cx="843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Rapidly growing use and realization of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-based technology comes at the cost of resolving business and technical impediments</a:t>
            </a:r>
          </a:p>
        </p:txBody>
      </p:sp>
      <p:pic>
        <p:nvPicPr>
          <p:cNvPr id="42" name="Picture 4" descr="See original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650" y="1660778"/>
            <a:ext cx="548639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mage result for security I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99" y="4909636"/>
            <a:ext cx="51255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Hexagon 44"/>
          <p:cNvSpPr>
            <a:spLocks noChangeAspect="1"/>
          </p:cNvSpPr>
          <p:nvPr/>
        </p:nvSpPr>
        <p:spPr>
          <a:xfrm rot="5400000">
            <a:off x="822958" y="4847494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709651" y="4814243"/>
            <a:ext cx="843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Focus</a:t>
            </a:r>
            <a:r>
              <a:rPr lang="en-US" sz="2200" dirty="0">
                <a:latin typeface="Lato Light" panose="020F0302020204030203" pitchFamily="34" charset="0"/>
              </a:rPr>
              <a:t>: efficient, robust and fast detection of botnet attacks at the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edge level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083729" y="2605968"/>
            <a:ext cx="4883934" cy="525760"/>
            <a:chOff x="1083729" y="2707568"/>
            <a:chExt cx="4883934" cy="525760"/>
          </a:xfrm>
        </p:grpSpPr>
        <p:sp>
          <p:nvSpPr>
            <p:cNvPr id="50" name="Hexagon 49"/>
            <p:cNvSpPr>
              <a:spLocks noChangeAspect="1"/>
            </p:cNvSpPr>
            <p:nvPr/>
          </p:nvSpPr>
          <p:spPr>
            <a:xfrm rot="5400000">
              <a:off x="1072849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726061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Dynamicity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83729" y="3500882"/>
            <a:ext cx="4883934" cy="525760"/>
            <a:chOff x="1083729" y="3602482"/>
            <a:chExt cx="4883934" cy="525760"/>
          </a:xfrm>
        </p:grpSpPr>
        <p:sp>
          <p:nvSpPr>
            <p:cNvPr id="57" name="Hexagon 56"/>
            <p:cNvSpPr>
              <a:spLocks noChangeAspect="1"/>
            </p:cNvSpPr>
            <p:nvPr/>
          </p:nvSpPr>
          <p:spPr>
            <a:xfrm rot="5400000">
              <a:off x="1072849" y="3613362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1726061" y="3602482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Heterogeneity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333605" y="2605968"/>
            <a:ext cx="4883932" cy="525760"/>
            <a:chOff x="6333605" y="2707568"/>
            <a:chExt cx="4883932" cy="525760"/>
          </a:xfrm>
        </p:grpSpPr>
        <p:sp>
          <p:nvSpPr>
            <p:cNvPr id="63" name="Hexagon 62"/>
            <p:cNvSpPr>
              <a:spLocks noChangeAspect="1"/>
            </p:cNvSpPr>
            <p:nvPr/>
          </p:nvSpPr>
          <p:spPr>
            <a:xfrm rot="16200000" flipH="1">
              <a:off x="10702657" y="2718448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ounded Rectangle 63"/>
            <p:cNvSpPr/>
            <p:nvPr/>
          </p:nvSpPr>
          <p:spPr>
            <a:xfrm flipH="1">
              <a:off x="6333605" y="2707568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Scalability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33605" y="3500882"/>
            <a:ext cx="4883932" cy="525760"/>
            <a:chOff x="6333605" y="3602482"/>
            <a:chExt cx="4883932" cy="525760"/>
          </a:xfrm>
        </p:grpSpPr>
        <p:sp>
          <p:nvSpPr>
            <p:cNvPr id="77" name="Hexagon 76"/>
            <p:cNvSpPr>
              <a:spLocks noChangeAspect="1"/>
            </p:cNvSpPr>
            <p:nvPr/>
          </p:nvSpPr>
          <p:spPr>
            <a:xfrm rot="16200000" flipH="1">
              <a:off x="10702657" y="3613362"/>
              <a:ext cx="525760" cy="504000"/>
            </a:xfrm>
            <a:prstGeom prst="hexagon">
              <a:avLst/>
            </a:prstGeom>
            <a:noFill/>
            <a:ln w="19050">
              <a:solidFill>
                <a:srgbClr val="0172B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ounded Rectangle 77"/>
            <p:cNvSpPr/>
            <p:nvPr/>
          </p:nvSpPr>
          <p:spPr>
            <a:xfrm flipH="1">
              <a:off x="6333605" y="3602482"/>
              <a:ext cx="4241602" cy="525760"/>
            </a:xfrm>
            <a:prstGeom prst="round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latin typeface="Lato Light" panose="020F0302020204030203" pitchFamily="34" charset="0"/>
                </a:rPr>
                <a:t>End-to-end security/privacy</a:t>
              </a:r>
            </a:p>
          </p:txBody>
        </p:sp>
      </p:grpSp>
      <p:sp>
        <p:nvSpPr>
          <p:cNvPr id="26" name="Hexagon 25"/>
          <p:cNvSpPr>
            <a:spLocks noChangeAspect="1"/>
          </p:cNvSpPr>
          <p:nvPr/>
        </p:nvSpPr>
        <p:spPr>
          <a:xfrm rot="5400000">
            <a:off x="822960" y="1575140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709651" y="1550379"/>
            <a:ext cx="843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Rapidly growing use and realization of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-based technology comes at the cost of resolving business and technical impediments</a:t>
            </a:r>
          </a:p>
        </p:txBody>
      </p:sp>
    </p:spTree>
    <p:extLst>
      <p:ext uri="{BB962C8B-B14F-4D97-AF65-F5344CB8AC3E}">
        <p14:creationId xmlns:p14="http://schemas.microsoft.com/office/powerpoint/2010/main" val="316583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Motivation &amp; Background</a:t>
            </a:r>
          </a:p>
        </p:txBody>
      </p:sp>
      <p:sp>
        <p:nvSpPr>
          <p:cNvPr id="38" name="Hexagon 37"/>
          <p:cNvSpPr>
            <a:spLocks noChangeAspect="1"/>
          </p:cNvSpPr>
          <p:nvPr/>
        </p:nvSpPr>
        <p:spPr>
          <a:xfrm rot="5400000">
            <a:off x="822960" y="1717379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709651" y="1560538"/>
            <a:ext cx="84368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usage: exponential growth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709651" y="1935167"/>
            <a:ext cx="843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F0302020204030203" pitchFamily="34" charset="0"/>
              </a:rPr>
              <a:t>Autonomous physical/digital objects augmented with sensing, processing and network capabilities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t="23387" r="15351" b="13583"/>
          <a:stretch/>
        </p:blipFill>
        <p:spPr>
          <a:xfrm>
            <a:off x="368530" y="3027519"/>
            <a:ext cx="4268798" cy="20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TextBox 27"/>
          <p:cNvSpPr txBox="1"/>
          <p:nvPr/>
        </p:nvSpPr>
        <p:spPr>
          <a:xfrm>
            <a:off x="-830090" y="2867858"/>
            <a:ext cx="341602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kern="0" noProof="0" dirty="0" err="1"/>
              <a:t>Vermesan</a:t>
            </a:r>
            <a:r>
              <a:rPr lang="en-US" sz="600" kern="0" noProof="0" dirty="0"/>
              <a:t> and </a:t>
            </a:r>
            <a:r>
              <a:rPr lang="en-US" sz="600" kern="0" noProof="0" dirty="0" err="1"/>
              <a:t>Friess</a:t>
            </a:r>
            <a:r>
              <a:rPr lang="en-US" sz="600" kern="0" noProof="0" dirty="0"/>
              <a:t> (2014)</a:t>
            </a:r>
            <a:endParaRPr kumimoji="0" lang="en-US" sz="600" i="0" strike="noStrike" kern="0" cap="none" spc="0" normalizeH="0" baseline="0" noProof="0" dirty="0">
              <a:ln>
                <a:noFill/>
              </a:ln>
              <a:uLnTx/>
              <a:uFillTx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201745" y="3062709"/>
            <a:ext cx="5911365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dirty="0">
                <a:solidFill>
                  <a:schemeClr val="tx1"/>
                </a:solidFill>
                <a:latin typeface="Lato Light" panose="020F0302020204030203" pitchFamily="34" charset="0"/>
              </a:rPr>
              <a:t>Security aspects of </a:t>
            </a:r>
            <a:r>
              <a:rPr lang="en-US" sz="22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200" dirty="0">
                <a:solidFill>
                  <a:schemeClr val="tx1"/>
                </a:solidFill>
                <a:latin typeface="Lato Light" panose="020F0302020204030203" pitchFamily="34" charset="0"/>
              </a:rPr>
              <a:t> devices are often neglected leading to exponential risk</a:t>
            </a:r>
            <a:endParaRPr lang="en-US" sz="2200" i="1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pic>
        <p:nvPicPr>
          <p:cNvPr id="37" name="Picture 2" descr="See original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186" y="3199869"/>
            <a:ext cx="6400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6201746" y="3824503"/>
            <a:ext cx="57627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Lato Light" panose="020F0302020204030203" pitchFamily="34" charset="0"/>
              </a:rPr>
              <a:t>2016 </a:t>
            </a:r>
            <a:r>
              <a:rPr lang="en-US" sz="2000" dirty="0" err="1">
                <a:latin typeface="Lato Light" panose="020F0302020204030203" pitchFamily="34" charset="0"/>
              </a:rPr>
              <a:t>Mirai</a:t>
            </a:r>
            <a:r>
              <a:rPr lang="en-US" sz="2000" dirty="0">
                <a:latin typeface="Lato Light" panose="020F0302020204030203" pitchFamily="34" charset="0"/>
              </a:rPr>
              <a:t> </a:t>
            </a: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botnet attack at the US east coast</a:t>
            </a:r>
          </a:p>
        </p:txBody>
      </p:sp>
      <p:pic>
        <p:nvPicPr>
          <p:cNvPr id="8194" name="Picture 2" descr="Related imag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186" y="4403848"/>
            <a:ext cx="2323811" cy="118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blog.cloudflare.com/content/images/2017/12/mirai-major-events-timeline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7" b="13990"/>
          <a:stretch/>
        </p:blipFill>
        <p:spPr bwMode="auto">
          <a:xfrm>
            <a:off x="8130541" y="4252878"/>
            <a:ext cx="3833957" cy="172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exponential growth icon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" t="565" r="4260"/>
          <a:stretch/>
        </p:blipFill>
        <p:spPr bwMode="auto">
          <a:xfrm>
            <a:off x="978228" y="1781310"/>
            <a:ext cx="516846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11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Motivation &amp; Background</a:t>
            </a:r>
          </a:p>
        </p:txBody>
      </p:sp>
      <p:sp>
        <p:nvSpPr>
          <p:cNvPr id="21" name="Hexagon 20"/>
          <p:cNvSpPr>
            <a:spLocks noChangeAspect="1"/>
          </p:cNvSpPr>
          <p:nvPr/>
        </p:nvSpPr>
        <p:spPr>
          <a:xfrm rot="5400000">
            <a:off x="601712" y="4843922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488403" y="4824961"/>
            <a:ext cx="524050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edge devices typically have </a:t>
            </a:r>
            <a:r>
              <a:rPr lang="en-US" sz="2200" dirty="0">
                <a:solidFill>
                  <a:srgbClr val="FF0000"/>
                </a:solidFill>
                <a:latin typeface="Lato Light" panose="020F0302020204030203" pitchFamily="34" charset="0"/>
              </a:rPr>
              <a:t>limited</a:t>
            </a:r>
            <a:r>
              <a:rPr lang="en-US" sz="2200" dirty="0">
                <a:latin typeface="Lato Light" panose="020F0302020204030203" pitchFamily="34" charset="0"/>
              </a:rPr>
              <a:t> </a:t>
            </a:r>
          </a:p>
          <a:p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power</a:t>
            </a:r>
            <a:r>
              <a:rPr lang="en-US" sz="2200" dirty="0">
                <a:latin typeface="Lato Light" panose="020F0302020204030203" pitchFamily="34" charset="0"/>
              </a:rPr>
              <a:t>, </a:t>
            </a:r>
            <a:r>
              <a:rPr lang="en-US" sz="2200" dirty="0">
                <a:solidFill>
                  <a:srgbClr val="00B050"/>
                </a:solidFill>
                <a:latin typeface="Lato Light" panose="020F0302020204030203" pitchFamily="34" charset="0"/>
              </a:rPr>
              <a:t>processing</a:t>
            </a:r>
            <a:r>
              <a:rPr lang="en-US" sz="2200" dirty="0">
                <a:latin typeface="Lato Light" panose="020F0302020204030203" pitchFamily="34" charset="0"/>
              </a:rPr>
              <a:t>,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  <a:latin typeface="Lato Light" panose="020F0302020204030203" pitchFamily="34" charset="0"/>
              </a:rPr>
              <a:t>memory</a:t>
            </a:r>
            <a:r>
              <a:rPr lang="en-US" sz="2200" dirty="0">
                <a:latin typeface="Lato Light" panose="020F0302020204030203" pitchFamily="34" charset="0"/>
              </a:rPr>
              <a:t> capabilities</a:t>
            </a:r>
          </a:p>
        </p:txBody>
      </p:sp>
      <p:pic>
        <p:nvPicPr>
          <p:cNvPr id="23" name="Picture 4" descr="See original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02" y="4935361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1488403" y="5533442"/>
            <a:ext cx="44110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gateway might also have similar </a:t>
            </a:r>
          </a:p>
          <a:p>
            <a:r>
              <a:rPr lang="en-US" sz="2000" dirty="0">
                <a:latin typeface="Lato Light" panose="020F0302020204030203" pitchFamily="34" charset="0"/>
              </a:rPr>
              <a:t>       technical constraints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501924" y="1565122"/>
            <a:ext cx="89318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-related detection methods focus on early steps of propagation and communication with the C&amp;C server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01925" y="2603179"/>
            <a:ext cx="100748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Network monitoring for early infection identification is not often </a:t>
            </a:r>
          </a:p>
          <a:p>
            <a:r>
              <a:rPr lang="en-US" sz="2200" dirty="0">
                <a:latin typeface="Lato Light" panose="020F0302020204030203" pitchFamily="34" charset="0"/>
              </a:rPr>
              <a:t>sufficient </a:t>
            </a:r>
          </a:p>
        </p:txBody>
      </p:sp>
      <p:pic>
        <p:nvPicPr>
          <p:cNvPr id="30" name="Picture 2" descr="See original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1584081"/>
            <a:ext cx="731520" cy="73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See original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3" y="2622138"/>
            <a:ext cx="731520" cy="73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1501923" y="3529809"/>
            <a:ext cx="85080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Develop diagnosis mechanisms when </a:t>
            </a:r>
            <a:r>
              <a:rPr lang="en-US" sz="2200" dirty="0" err="1">
                <a:latin typeface="Lato Light" panose="020F0302020204030203" pitchFamily="34" charset="0"/>
              </a:rPr>
              <a:t>IoT</a:t>
            </a:r>
            <a:r>
              <a:rPr lang="en-US" sz="2200" dirty="0">
                <a:latin typeface="Lato Light" panose="020F0302020204030203" pitchFamily="34" charset="0"/>
              </a:rPr>
              <a:t> bots begin launching attacks</a:t>
            </a:r>
          </a:p>
        </p:txBody>
      </p:sp>
      <p:pic>
        <p:nvPicPr>
          <p:cNvPr id="35" name="Picture 2" descr="See original imag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4460" r="6315" b="6478"/>
          <a:stretch/>
        </p:blipFill>
        <p:spPr bwMode="auto">
          <a:xfrm>
            <a:off x="634963" y="3605250"/>
            <a:ext cx="813335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2017831" y="4089792"/>
            <a:ext cx="3792321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Last line of defense security layer</a:t>
            </a:r>
            <a:endParaRPr lang="en-US" sz="2000" dirty="0"/>
          </a:p>
        </p:txBody>
      </p:sp>
      <p:sp>
        <p:nvSpPr>
          <p:cNvPr id="26" name="Rectangle 25"/>
          <p:cNvSpPr/>
          <p:nvPr/>
        </p:nvSpPr>
        <p:spPr>
          <a:xfrm>
            <a:off x="6331428" y="3942456"/>
            <a:ext cx="4654737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Instant detection of </a:t>
            </a: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botnet attacks </a:t>
            </a:r>
          </a:p>
          <a:p>
            <a:pPr algn="ctr"/>
            <a:r>
              <a:rPr lang="en-US" sz="2000" dirty="0">
                <a:latin typeface="Lato Light" panose="020F0302020204030203" pitchFamily="34" charset="0"/>
              </a:rPr>
              <a:t>and isolation of compromised </a:t>
            </a:r>
            <a:r>
              <a:rPr lang="en-US" sz="2000" dirty="0" err="1">
                <a:latin typeface="Lato Light" panose="020F0302020204030203" pitchFamily="34" charset="0"/>
              </a:rPr>
              <a:t>IoT</a:t>
            </a:r>
            <a:r>
              <a:rPr lang="en-US" sz="2000" dirty="0">
                <a:latin typeface="Lato Light" panose="020F0302020204030203" pitchFamily="34" charset="0"/>
              </a:rPr>
              <a:t> devices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>
          <a:xfrm>
            <a:off x="6846697" y="4941000"/>
            <a:ext cx="4876773" cy="1091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Employ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fast detection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on power constrained </a:t>
            </a:r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devices based on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small amount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of </a:t>
            </a:r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network traffic data to detect compromised </a:t>
            </a:r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devices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5862915" y="4114023"/>
            <a:ext cx="415053" cy="35164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6285689" y="4915344"/>
            <a:ext cx="486000" cy="113760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6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/>
      <p:bldP spid="34" grpId="0"/>
      <p:bldP spid="19" grpId="0" animBg="1"/>
      <p:bldP spid="26" grpId="0" animBg="1"/>
      <p:bldP spid="27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IoT</a:t>
            </a:r>
            <a:r>
              <a:rPr lang="en-US" b="1" dirty="0">
                <a:solidFill>
                  <a:schemeClr val="bg1"/>
                </a:solidFill>
              </a:rPr>
              <a:t> network traffic data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319" y="2488179"/>
            <a:ext cx="5327482" cy="2217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Hexagon 36"/>
          <p:cNvSpPr>
            <a:spLocks noChangeAspect="1"/>
          </p:cNvSpPr>
          <p:nvPr/>
        </p:nvSpPr>
        <p:spPr>
          <a:xfrm rot="5400000">
            <a:off x="601712" y="1577957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501925" y="1706072"/>
            <a:ext cx="84368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N-</a:t>
            </a:r>
            <a:r>
              <a:rPr lang="en-US" sz="2200" dirty="0" err="1">
                <a:latin typeface="Lato Light" panose="020F0302020204030203" pitchFamily="34" charset="0"/>
              </a:rPr>
              <a:t>BaIoT</a:t>
            </a:r>
            <a:r>
              <a:rPr lang="en-US" sz="2200" dirty="0">
                <a:latin typeface="Lato Light" panose="020F0302020204030203" pitchFamily="34" charset="0"/>
              </a:rPr>
              <a:t> dataset</a:t>
            </a:r>
          </a:p>
        </p:txBody>
      </p:sp>
      <p:pic>
        <p:nvPicPr>
          <p:cNvPr id="39" name="Picture 10" descr="http://files.softicons.com/download/application-icons/adobe-cs3-icons-by-adam-betts/png/128x128/Adobe_Photoshop_Lightroom_Dat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2" y="167384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3972770" y="1635940"/>
            <a:ext cx="8027839" cy="615553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700" dirty="0" err="1">
                <a:solidFill>
                  <a:prstClr val="black"/>
                </a:solidFill>
                <a:latin typeface="Lato Light" panose="020F0302020204030203" pitchFamily="34" charset="0"/>
              </a:rPr>
              <a:t>Meidan</a:t>
            </a:r>
            <a:r>
              <a:rPr lang="en-US" sz="1700" dirty="0">
                <a:solidFill>
                  <a:prstClr val="black"/>
                </a:solidFill>
                <a:latin typeface="Lato Light" panose="020F0302020204030203" pitchFamily="34" charset="0"/>
              </a:rPr>
              <a:t>, et.al, “N-</a:t>
            </a:r>
            <a:r>
              <a:rPr lang="en-US" sz="1700" dirty="0" err="1">
                <a:solidFill>
                  <a:prstClr val="black"/>
                </a:solidFill>
                <a:latin typeface="Lato Light" panose="020F0302020204030203" pitchFamily="34" charset="0"/>
              </a:rPr>
              <a:t>BaIoT</a:t>
            </a:r>
            <a:r>
              <a:rPr lang="en-US" sz="1700" dirty="0">
                <a:solidFill>
                  <a:prstClr val="black"/>
                </a:solidFill>
                <a:latin typeface="Lato Light" panose="020F0302020204030203" pitchFamily="34" charset="0"/>
              </a:rPr>
              <a:t>: Network based detection of </a:t>
            </a:r>
            <a:r>
              <a:rPr lang="en-US" sz="1700" dirty="0" err="1">
                <a:solidFill>
                  <a:prstClr val="black"/>
                </a:solidFill>
                <a:latin typeface="Lato Light" panose="020F0302020204030203" pitchFamily="34" charset="0"/>
              </a:rPr>
              <a:t>IoT</a:t>
            </a:r>
            <a:r>
              <a:rPr lang="en-US" sz="1700" dirty="0">
                <a:solidFill>
                  <a:prstClr val="black"/>
                </a:solidFill>
                <a:latin typeface="Lato Light" panose="020F0302020204030203" pitchFamily="34" charset="0"/>
              </a:rPr>
              <a:t> Botnet attacks using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700" dirty="0">
                <a:solidFill>
                  <a:prstClr val="black"/>
                </a:solidFill>
                <a:latin typeface="Lato Light" panose="020F0302020204030203" pitchFamily="34" charset="0"/>
              </a:rPr>
              <a:t>deep </a:t>
            </a:r>
            <a:r>
              <a:rPr lang="en-US" sz="1700" dirty="0" err="1">
                <a:solidFill>
                  <a:prstClr val="black"/>
                </a:solidFill>
                <a:latin typeface="Lato Light" panose="020F0302020204030203" pitchFamily="34" charset="0"/>
              </a:rPr>
              <a:t>autoencoders</a:t>
            </a:r>
            <a:r>
              <a:rPr lang="en-US" sz="1700" dirty="0">
                <a:solidFill>
                  <a:prstClr val="black"/>
                </a:solidFill>
                <a:latin typeface="Lato Light" panose="020F0302020204030203" pitchFamily="34" charset="0"/>
              </a:rPr>
              <a:t>,” In IEEE Pervasive Computing, vol.13, no.9, July-September 2018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9"/>
          <a:srcRect l="8263" t="4562" r="3539" b="11661"/>
          <a:stretch/>
        </p:blipFill>
        <p:spPr>
          <a:xfrm>
            <a:off x="5881571" y="3596886"/>
            <a:ext cx="4320480" cy="2275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479438"/>
              </p:ext>
            </p:extLst>
          </p:nvPr>
        </p:nvGraphicFramePr>
        <p:xfrm>
          <a:off x="11301957" y="3212434"/>
          <a:ext cx="735850" cy="246888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3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40395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34692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13111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160137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55169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91555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42784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   -- 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203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Lato" panose="020F0502020204030203" pitchFamily="34" charset="0"/>
                        </a:rPr>
                        <a:t>46817</a:t>
                      </a:r>
                      <a:endParaRPr lang="el-GR" sz="1200" b="1" dirty="0">
                        <a:latin typeface="Lato" panose="020F050202020403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4" name="Rounded Rectangle 43"/>
          <p:cNvSpPr/>
          <p:nvPr/>
        </p:nvSpPr>
        <p:spPr>
          <a:xfrm>
            <a:off x="9137745" y="2391565"/>
            <a:ext cx="1977802" cy="10081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Number of benign instances in online dataset</a:t>
            </a:r>
          </a:p>
        </p:txBody>
      </p:sp>
      <p:sp>
        <p:nvSpPr>
          <p:cNvPr id="3" name="Bent Arrow 2"/>
          <p:cNvSpPr/>
          <p:nvPr/>
        </p:nvSpPr>
        <p:spPr>
          <a:xfrm rot="5400000">
            <a:off x="11255548" y="2511698"/>
            <a:ext cx="540000" cy="648000"/>
          </a:xfrm>
          <a:prstGeom prst="ben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3611967" y="1946727"/>
            <a:ext cx="288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788564" y="5895230"/>
            <a:ext cx="450649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Meidan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, et.al, “N-</a:t>
            </a: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BaIoT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: Network based detection of </a:t>
            </a: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IoT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 Botnet attacks using deep </a:t>
            </a: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autoencoders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,”</a:t>
            </a:r>
          </a:p>
        </p:txBody>
      </p:sp>
    </p:spTree>
    <p:extLst>
      <p:ext uri="{BB962C8B-B14F-4D97-AF65-F5344CB8AC3E}">
        <p14:creationId xmlns:p14="http://schemas.microsoft.com/office/powerpoint/2010/main" val="15578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" grpId="0" animBg="1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image.freepik.com/free-icon/technical-support_318-3137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83" y="1623413"/>
            <a:ext cx="536639" cy="53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 err="1">
                <a:solidFill>
                  <a:schemeClr val="bg1"/>
                </a:solidFill>
              </a:rPr>
              <a:t>IoT</a:t>
            </a:r>
            <a:r>
              <a:rPr lang="en-US" b="1" dirty="0">
                <a:solidFill>
                  <a:schemeClr val="bg1"/>
                </a:solidFill>
              </a:rPr>
              <a:t> network traffic data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idx="1"/>
          </p:nvPr>
        </p:nvSpPr>
        <p:spPr>
          <a:xfrm>
            <a:off x="1362456" y="1691152"/>
            <a:ext cx="1060704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Data pre-processing: </a:t>
            </a:r>
            <a:r>
              <a:rPr lang="en-US" sz="2400" dirty="0">
                <a:solidFill>
                  <a:srgbClr val="5050FF"/>
                </a:solidFill>
              </a:rPr>
              <a:t>feature extraction</a:t>
            </a:r>
          </a:p>
          <a:p>
            <a:pPr lvl="1"/>
            <a:r>
              <a:rPr lang="en-US" sz="2000" dirty="0"/>
              <a:t>Whenever a packets arrives, obtain a </a:t>
            </a:r>
            <a:r>
              <a:rPr lang="en-US" sz="2000" dirty="0">
                <a:solidFill>
                  <a:srgbClr val="5050FF"/>
                </a:solidFill>
              </a:rPr>
              <a:t>behavioral snapshot</a:t>
            </a:r>
            <a:r>
              <a:rPr lang="en-US" sz="2000" dirty="0"/>
              <a:t> of the hosts and protocols that communicated the packet</a:t>
            </a:r>
          </a:p>
          <a:p>
            <a:pPr lvl="1"/>
            <a:r>
              <a:rPr lang="en-US" sz="2000" dirty="0"/>
              <a:t>Extract 23 </a:t>
            </a:r>
            <a:r>
              <a:rPr lang="en-US" sz="2000" dirty="0">
                <a:solidFill>
                  <a:srgbClr val="5050FF"/>
                </a:solidFill>
              </a:rPr>
              <a:t>temporal traffic statistics </a:t>
            </a:r>
            <a:r>
              <a:rPr lang="en-US" sz="2000">
                <a:solidFill>
                  <a:srgbClr val="5050FF"/>
                </a:solidFill>
              </a:rPr>
              <a:t>(features/instances)</a:t>
            </a:r>
            <a:r>
              <a:rPr lang="en-US" sz="2000"/>
              <a:t> </a:t>
            </a:r>
            <a:r>
              <a:rPr lang="en-US" sz="2000" dirty="0"/>
              <a:t>over a temporal window, summarizing the traffic that: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41456" y="3353934"/>
            <a:ext cx="3579143" cy="245209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Lato Light" panose="020F0302020204030203" pitchFamily="34" charset="0"/>
              </a:rPr>
              <a:t>Originated form the same IP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Lato Light" panose="020F0302020204030203" pitchFamily="34" charset="0"/>
              </a:rPr>
              <a:t>Originated form both the same source MAC and the same IP address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Lato Light" panose="020F0302020204030203" pitchFamily="34" charset="0"/>
              </a:rPr>
              <a:t>Sent between the source and destination IPs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Lato Light" panose="020F0302020204030203" pitchFamily="34" charset="0"/>
              </a:rPr>
              <a:t>Sent between the source and the destination TCP/UDP sockets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/>
          <a:srcRect l="1734" t="7350" r="10713" b="69950"/>
          <a:stretch/>
        </p:blipFill>
        <p:spPr>
          <a:xfrm>
            <a:off x="4456511" y="3355353"/>
            <a:ext cx="7176322" cy="1536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Rectangle 28"/>
          <p:cNvSpPr/>
          <p:nvPr/>
        </p:nvSpPr>
        <p:spPr>
          <a:xfrm>
            <a:off x="4496599" y="4960607"/>
            <a:ext cx="59716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100 </a:t>
            </a:r>
            <a:r>
              <a:rPr lang="en-US" sz="1000" dirty="0" err="1">
                <a:solidFill>
                  <a:srgbClr val="FF0000"/>
                </a:solidFill>
                <a:latin typeface="Lato Light" panose="020F0302020204030203" pitchFamily="34" charset="0"/>
              </a:rPr>
              <a:t>ms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6599" y="5229687"/>
            <a:ext cx="80243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500 </a:t>
            </a:r>
            <a:r>
              <a:rPr lang="en-US" sz="1000" dirty="0" err="1">
                <a:solidFill>
                  <a:srgbClr val="FF0000"/>
                </a:solidFill>
                <a:latin typeface="Lato Light" panose="020F0302020204030203" pitchFamily="34" charset="0"/>
              </a:rPr>
              <a:t>ms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496599" y="5497692"/>
            <a:ext cx="137849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1.5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496599" y="5762171"/>
            <a:ext cx="202656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10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496599" y="6031388"/>
            <a:ext cx="368275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rgbClr val="FF0000"/>
                </a:solidFill>
                <a:latin typeface="Lato Light" panose="020F0302020204030203" pitchFamily="34" charset="0"/>
              </a:rPr>
              <a:t>60 sec</a:t>
            </a:r>
            <a:endParaRPr lang="el-GR" sz="1000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5093765" y="5067063"/>
            <a:ext cx="3780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8899431" y="4973539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8899431" y="5246238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8894582" y="5512019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894582" y="5772646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8894582" y="6037982"/>
            <a:ext cx="792088" cy="1799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23 features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5309789" y="5337699"/>
            <a:ext cx="3564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5885853" y="5605704"/>
            <a:ext cx="2988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534661" y="5869909"/>
            <a:ext cx="2340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8190109" y="6136425"/>
            <a:ext cx="684000" cy="0"/>
          </a:xfrm>
          <a:prstGeom prst="straightConnector1">
            <a:avLst/>
          </a:prstGeom>
          <a:ln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8755415" y="4937632"/>
            <a:ext cx="1080120" cy="1319834"/>
          </a:xfrm>
          <a:prstGeom prst="round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5" name="Down Arrow 54"/>
          <p:cNvSpPr/>
          <p:nvPr/>
        </p:nvSpPr>
        <p:spPr>
          <a:xfrm rot="16200000" flipH="1">
            <a:off x="9980569" y="5353379"/>
            <a:ext cx="245184" cy="432048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10387319" y="5163768"/>
            <a:ext cx="1162886" cy="8017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115-dimensional feature instance corresponding to five temporal windows </a:t>
            </a:r>
            <a:endParaRPr lang="el-GR" sz="900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57" name="Right Arrow 56"/>
          <p:cNvSpPr/>
          <p:nvPr/>
        </p:nvSpPr>
        <p:spPr>
          <a:xfrm>
            <a:off x="3926128" y="3354346"/>
            <a:ext cx="415053" cy="102282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6962211" y="3149082"/>
            <a:ext cx="4506494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Meidan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, et.al, “N-</a:t>
            </a: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BaIoT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: Network based detection of </a:t>
            </a: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IoT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 Botnet attacks using deep </a:t>
            </a:r>
            <a:r>
              <a:rPr lang="en-US" sz="800" dirty="0" err="1">
                <a:solidFill>
                  <a:prstClr val="black"/>
                </a:solidFill>
                <a:latin typeface="Lato Light" panose="020F0302020204030203" pitchFamily="34" charset="0"/>
              </a:rPr>
              <a:t>autoencoders</a:t>
            </a:r>
            <a:r>
              <a:rPr lang="en-US" sz="800" dirty="0">
                <a:solidFill>
                  <a:prstClr val="black"/>
                </a:solidFill>
                <a:latin typeface="Lato Light" panose="020F0302020204030203" pitchFamily="34" charset="0"/>
              </a:rPr>
              <a:t>,”</a:t>
            </a:r>
          </a:p>
        </p:txBody>
      </p:sp>
    </p:spTree>
    <p:extLst>
      <p:ext uri="{BB962C8B-B14F-4D97-AF65-F5344CB8AC3E}">
        <p14:creationId xmlns:p14="http://schemas.microsoft.com/office/powerpoint/2010/main" val="84410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6" grpId="0" animBg="1"/>
      <p:bldP spid="43" grpId="0" animBg="1"/>
      <p:bldP spid="47" grpId="0" animBg="1"/>
      <p:bldP spid="48" grpId="0" animBg="1"/>
      <p:bldP spid="49" grpId="0" animBg="1"/>
      <p:bldP spid="54" grpId="0" animBg="1"/>
      <p:bldP spid="55" grpId="0" animBg="1"/>
      <p:bldP spid="56" grpId="0" animBg="1"/>
      <p:bldP spid="57" grpId="0" animBg="1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9431873" y="4248763"/>
                <a:ext cx="2367122" cy="1843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𝑽𝒄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e>
                      </m:d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1,1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1873" y="4248763"/>
                <a:ext cx="2367122" cy="18435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TextBox 208"/>
              <p:cNvSpPr txBox="1"/>
              <p:nvPr/>
            </p:nvSpPr>
            <p:spPr>
              <a:xfrm>
                <a:off x="4162202" y="3381932"/>
                <a:ext cx="33663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09" name="TextBox 2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202" y="3381932"/>
                <a:ext cx="336631" cy="338554"/>
              </a:xfrm>
              <a:prstGeom prst="rect">
                <a:avLst/>
              </a:prstGeom>
              <a:blipFill>
                <a:blip r:embed="rId5"/>
                <a:stretch>
                  <a:fillRect l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3" name="Rounded Rectangle 192"/>
          <p:cNvSpPr/>
          <p:nvPr/>
        </p:nvSpPr>
        <p:spPr>
          <a:xfrm rot="5400000">
            <a:off x="4216340" y="3446502"/>
            <a:ext cx="1758674" cy="118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80162" y="3368600"/>
                <a:ext cx="604461" cy="353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162" y="3368600"/>
                <a:ext cx="604461" cy="353366"/>
              </a:xfrm>
              <a:prstGeom prst="rect">
                <a:avLst/>
              </a:prstGeom>
              <a:blipFill>
                <a:blip r:embed="rId6"/>
                <a:stretch>
                  <a:fillRect l="-11111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Proposed </a:t>
            </a:r>
            <a:r>
              <a:rPr lang="en-US" b="1" dirty="0" err="1">
                <a:solidFill>
                  <a:schemeClr val="bg1"/>
                </a:solidFill>
              </a:rPr>
              <a:t>IoT</a:t>
            </a:r>
            <a:r>
              <a:rPr lang="en-US" b="1" dirty="0">
                <a:solidFill>
                  <a:schemeClr val="bg1"/>
                </a:solidFill>
              </a:rPr>
              <a:t> botnet attack detection method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/>
          <a:srcRect l="14024" t="16667" r="8841" b="5555"/>
          <a:stretch/>
        </p:blipFill>
        <p:spPr>
          <a:xfrm>
            <a:off x="5638901" y="1599043"/>
            <a:ext cx="288032" cy="3665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/>
          <a:srcRect l="18528" t="4536" r="15282" b="8323"/>
          <a:stretch/>
        </p:blipFill>
        <p:spPr>
          <a:xfrm>
            <a:off x="7115540" y="1455027"/>
            <a:ext cx="288602" cy="5106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2"/>
          <a:srcRect l="24434" t="8812" r="20151" b="5473"/>
          <a:stretch/>
        </p:blipFill>
        <p:spPr>
          <a:xfrm>
            <a:off x="10020234" y="1601283"/>
            <a:ext cx="205737" cy="3600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77" y="2025495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45" y="2025495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915" y="2025495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" name="Rounded Rectangle 22"/>
          <p:cNvSpPr/>
          <p:nvPr/>
        </p:nvSpPr>
        <p:spPr>
          <a:xfrm>
            <a:off x="5332867" y="2565296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4" name="Left Brace 23"/>
          <p:cNvSpPr/>
          <p:nvPr/>
        </p:nvSpPr>
        <p:spPr>
          <a:xfrm>
            <a:off x="5271045" y="2029403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23021" y="2100577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5753653" y="2128329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834931" y="2565297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#n</a:t>
            </a:r>
            <a:r>
              <a:rPr lang="en-US" sz="900" b="1" baseline="-25000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2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28" name="Left Brace 27"/>
          <p:cNvSpPr/>
          <p:nvPr/>
        </p:nvSpPr>
        <p:spPr>
          <a:xfrm rot="16200000">
            <a:off x="7255717" y="2128330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29" name="Left Brace 28"/>
          <p:cNvSpPr/>
          <p:nvPr/>
        </p:nvSpPr>
        <p:spPr>
          <a:xfrm flipH="1">
            <a:off x="7704966" y="2027054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817812" y="2098228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626217" y="2565297"/>
            <a:ext cx="900100" cy="33888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#</a:t>
            </a:r>
            <a:r>
              <a:rPr lang="en-US" sz="900" b="1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n</a:t>
            </a:r>
            <a:r>
              <a:rPr lang="en-US" sz="900" b="1" baseline="-25000" dirty="0" err="1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S</a:t>
            </a: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 instances of traffic data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p:sp>
        <p:nvSpPr>
          <p:cNvPr id="32" name="Left Brace 31"/>
          <p:cNvSpPr/>
          <p:nvPr/>
        </p:nvSpPr>
        <p:spPr>
          <a:xfrm rot="16200000">
            <a:off x="10047003" y="2128330"/>
            <a:ext cx="72008" cy="7335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3" name="Left Brace 32"/>
          <p:cNvSpPr/>
          <p:nvPr/>
        </p:nvSpPr>
        <p:spPr>
          <a:xfrm flipH="1">
            <a:off x="10498332" y="2027054"/>
            <a:ext cx="72008" cy="3615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black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0611178" y="2098228"/>
            <a:ext cx="1008112" cy="2192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srgbClr val="4F81BD">
                    <a:lumMod val="75000"/>
                  </a:srgbClr>
                </a:solidFill>
                <a:latin typeface="Lato Light" panose="020F0302020204030203" pitchFamily="34" charset="0"/>
              </a:rPr>
              <a:t>115-dimension</a:t>
            </a:r>
            <a:endParaRPr lang="el-GR" sz="900" b="1" i="1" dirty="0">
              <a:solidFill>
                <a:srgbClr val="4F81BD">
                  <a:lumMod val="75000"/>
                </a:srgbClr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8971864" y="2101634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864" y="2101634"/>
                <a:ext cx="554639" cy="61555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/>
          <p:cNvGrpSpPr/>
          <p:nvPr/>
        </p:nvGrpSpPr>
        <p:grpSpPr>
          <a:xfrm>
            <a:off x="233709" y="1570985"/>
            <a:ext cx="3946451" cy="1037872"/>
            <a:chOff x="569227" y="4056833"/>
            <a:chExt cx="3794231" cy="10061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797298" y="4331508"/>
                  <a:ext cx="3566160" cy="7315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172BB"/>
                  </a:solidFill>
                </a:ln>
                <a:effectLst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Assume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</a:t>
                  </a:r>
                  <a:r>
                    <a:rPr lang="en-US" sz="2000" dirty="0" err="1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IoT</a:t>
                  </a:r>
                  <a:r>
                    <a:rPr lang="en-US" sz="2000" dirty="0">
                      <a:solidFill>
                        <a:schemeClr val="tx1"/>
                      </a:solidFill>
                      <a:latin typeface="Lato Light" panose="020F0302020204030203" pitchFamily="34" charset="0"/>
                    </a:rPr>
                    <a:t> devices in general</a:t>
                  </a:r>
                  <a:endParaRPr lang="en-US" sz="2000" b="1" i="1" dirty="0">
                    <a:solidFill>
                      <a:schemeClr val="tx1"/>
                    </a:solidFill>
                    <a:latin typeface="Lato Light" panose="020F0302020204030203" pitchFamily="34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298" y="4331508"/>
                  <a:ext cx="3566160" cy="731520"/>
                </a:xfrm>
                <a:prstGeom prst="rect">
                  <a:avLst/>
                </a:prstGeom>
                <a:blipFill>
                  <a:blip r:embed="rId17"/>
                  <a:stretch>
                    <a:fillRect l="-1473"/>
                  </a:stretch>
                </a:blipFill>
                <a:ln>
                  <a:solidFill>
                    <a:srgbClr val="0172BB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8" name="Picture 2" descr="See original image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227" y="4056833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7" name="Picture 6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709" y="2025331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877" y="2025331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747" y="2025331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93" y="2025331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270" y="2025331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-18155" y="2981608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155" y="2981608"/>
                <a:ext cx="3840923" cy="61555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2078520" y="2978485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520" y="2978485"/>
                <a:ext cx="554639" cy="61555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28048" y="3902051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902051"/>
                <a:ext cx="705117" cy="307777"/>
              </a:xfrm>
              <a:prstGeom prst="rect">
                <a:avLst/>
              </a:prstGeom>
              <a:blipFill>
                <a:blip r:embed="rId21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1264314" y="3902850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902850"/>
                <a:ext cx="705117" cy="307777"/>
              </a:xfrm>
              <a:prstGeom prst="rect">
                <a:avLst/>
              </a:prstGeom>
              <a:blipFill>
                <a:blip r:embed="rId22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722306" y="3895751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𝑆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306" y="3895751"/>
                <a:ext cx="705117" cy="307777"/>
              </a:xfrm>
              <a:prstGeom prst="rect">
                <a:avLst/>
              </a:prstGeom>
              <a:blipFill>
                <a:blip r:embed="rId23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Right Brace 76"/>
          <p:cNvSpPr/>
          <p:nvPr/>
        </p:nvSpPr>
        <p:spPr>
          <a:xfrm rot="5400000">
            <a:off x="684133" y="3316001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1" name="Right Brace 80"/>
          <p:cNvSpPr/>
          <p:nvPr/>
        </p:nvSpPr>
        <p:spPr>
          <a:xfrm rot="5400000">
            <a:off x="2985591" y="3316014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86" name="Right Brace 85"/>
          <p:cNvSpPr/>
          <p:nvPr/>
        </p:nvSpPr>
        <p:spPr>
          <a:xfrm rot="5400000">
            <a:off x="1525643" y="3313801"/>
            <a:ext cx="184923" cy="659162"/>
          </a:xfrm>
          <a:prstGeom prst="rightBrac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 sz="1400">
              <a:solidFill>
                <a:prstClr val="black"/>
              </a:solidFill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3813280" y="3103346"/>
            <a:ext cx="8113678" cy="3001489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TextBox 171"/>
              <p:cNvSpPr txBox="1"/>
              <p:nvPr/>
            </p:nvSpPr>
            <p:spPr>
              <a:xfrm>
                <a:off x="428048" y="3902052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2" name="TextBox 1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48" y="3902052"/>
                <a:ext cx="705117" cy="307777"/>
              </a:xfrm>
              <a:prstGeom prst="rect">
                <a:avLst/>
              </a:prstGeom>
              <a:blipFill>
                <a:blip r:embed="rId21"/>
                <a:stretch>
                  <a:fillRect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TextBox 172"/>
              <p:cNvSpPr txBox="1"/>
              <p:nvPr/>
            </p:nvSpPr>
            <p:spPr>
              <a:xfrm>
                <a:off x="1264314" y="3902851"/>
                <a:ext cx="70511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𝑉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+mn-ea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sz="2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73" name="TextBox 1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314" y="3902851"/>
                <a:ext cx="705117" cy="307777"/>
              </a:xfrm>
              <a:prstGeom prst="rect">
                <a:avLst/>
              </a:prstGeom>
              <a:blipFill>
                <a:blip r:embed="rId22"/>
                <a:stretch>
                  <a:fillRect b="-156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8" name="Picture 18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016" y="3220479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90" name="Right Arrow 189"/>
          <p:cNvSpPr/>
          <p:nvPr/>
        </p:nvSpPr>
        <p:spPr>
          <a:xfrm rot="5400000">
            <a:off x="1607256" y="4239738"/>
            <a:ext cx="415053" cy="58665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Rounded Rectangle 190"/>
          <p:cNvSpPr/>
          <p:nvPr/>
        </p:nvSpPr>
        <p:spPr>
          <a:xfrm>
            <a:off x="233709" y="4812153"/>
            <a:ext cx="3213572" cy="87422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Instances corresponding to benign traffic </a:t>
            </a:r>
            <a:r>
              <a:rPr lang="en-US" sz="2000" dirty="0" err="1">
                <a:latin typeface="Lato Light" panose="020F0302020204030203" pitchFamily="34" charset="0"/>
              </a:rPr>
              <a:t>behaviour</a:t>
            </a:r>
            <a:endParaRPr lang="en-US" sz="2000" dirty="0">
              <a:latin typeface="Lato Light" panose="020F0302020204030203" pitchFamily="34" charset="0"/>
            </a:endParaRPr>
          </a:p>
        </p:txBody>
      </p:sp>
      <p:sp>
        <p:nvSpPr>
          <p:cNvPr id="192" name="Rounded Rectangle 191"/>
          <p:cNvSpPr/>
          <p:nvPr/>
        </p:nvSpPr>
        <p:spPr>
          <a:xfrm rot="5400000">
            <a:off x="5899706" y="3440744"/>
            <a:ext cx="1758674" cy="118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sp>
        <p:nvSpPr>
          <p:cNvPr id="194" name="Rounded Rectangle 193"/>
          <p:cNvSpPr/>
          <p:nvPr/>
        </p:nvSpPr>
        <p:spPr>
          <a:xfrm rot="5400000">
            <a:off x="8288289" y="3446501"/>
            <a:ext cx="1758674" cy="118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/>
              </a:solidFill>
            </a:endParaRPr>
          </a:p>
        </p:txBody>
      </p:sp>
      <p:pic>
        <p:nvPicPr>
          <p:cNvPr id="198" name="Picture 19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245" y="3246816"/>
            <a:ext cx="58923" cy="63327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9" name="Picture 198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58" y="3245110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0" name="Picture 199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412" y="3249442"/>
            <a:ext cx="58923" cy="6332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TextBox 202"/>
              <p:cNvSpPr txBox="1"/>
              <p:nvPr/>
            </p:nvSpPr>
            <p:spPr>
              <a:xfrm>
                <a:off x="6292905" y="3368336"/>
                <a:ext cx="823618" cy="353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3" name="TextBox 2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05" y="3368336"/>
                <a:ext cx="823618" cy="353366"/>
              </a:xfrm>
              <a:prstGeom prst="rect">
                <a:avLst/>
              </a:prstGeom>
              <a:blipFill>
                <a:blip r:embed="rId28"/>
                <a:stretch>
                  <a:fillRect l="-8148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/>
              <p:cNvSpPr txBox="1"/>
              <p:nvPr/>
            </p:nvSpPr>
            <p:spPr>
              <a:xfrm>
                <a:off x="8231889" y="3368555"/>
                <a:ext cx="1591738" cy="3676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     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5" name="TextBox 2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889" y="3368555"/>
                <a:ext cx="1591738" cy="367601"/>
              </a:xfrm>
              <a:prstGeom prst="rect">
                <a:avLst/>
              </a:prstGeom>
              <a:blipFill>
                <a:blip r:embed="rId29"/>
                <a:stretch>
                  <a:fillRect l="-383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205"/>
              <p:cNvSpPr txBox="1"/>
              <p:nvPr/>
            </p:nvSpPr>
            <p:spPr>
              <a:xfrm>
                <a:off x="4575732" y="4284797"/>
                <a:ext cx="915635" cy="3533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sz="2200" dirty="0">
                    <a:latin typeface="Lato Light" panose="020F0302020204030203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06" name="TextBox 2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5732" y="4284797"/>
                <a:ext cx="915635" cy="353366"/>
              </a:xfrm>
              <a:prstGeom prst="rect">
                <a:avLst/>
              </a:prstGeom>
              <a:blipFill>
                <a:blip r:embed="rId30"/>
                <a:stretch>
                  <a:fillRect l="-8000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7" name="TextBox 206"/>
              <p:cNvSpPr txBox="1"/>
              <p:nvPr/>
            </p:nvSpPr>
            <p:spPr>
              <a:xfrm>
                <a:off x="6334131" y="4284265"/>
                <a:ext cx="823618" cy="353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207" name="TextBox 2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131" y="4284265"/>
                <a:ext cx="823618" cy="353366"/>
              </a:xfrm>
              <a:prstGeom prst="rect">
                <a:avLst/>
              </a:prstGeom>
              <a:blipFill>
                <a:blip r:embed="rId31"/>
                <a:stretch>
                  <a:fillRect l="-8148" r="-11852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Box 207"/>
              <p:cNvSpPr txBox="1"/>
              <p:nvPr/>
            </p:nvSpPr>
            <p:spPr>
              <a:xfrm>
                <a:off x="8125710" y="4284265"/>
                <a:ext cx="2079809" cy="3676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1,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1,</m:t>
                          </m:r>
                          <m:sSub>
                            <m:sSub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208" name="TextBox 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5710" y="4284265"/>
                <a:ext cx="2079809" cy="367601"/>
              </a:xfrm>
              <a:prstGeom prst="rect">
                <a:avLst/>
              </a:prstGeom>
              <a:blipFill>
                <a:blip r:embed="rId3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925025" y="4293297"/>
                <a:ext cx="583300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5025" y="4293297"/>
                <a:ext cx="583300" cy="338554"/>
              </a:xfrm>
              <a:prstGeom prst="rect">
                <a:avLst/>
              </a:prstGeom>
              <a:blipFill>
                <a:blip r:embed="rId33"/>
                <a:stretch>
                  <a:fillRect l="-1145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TextBox 211"/>
              <p:cNvSpPr txBox="1"/>
              <p:nvPr/>
            </p:nvSpPr>
            <p:spPr>
              <a:xfrm>
                <a:off x="5759088" y="3384140"/>
                <a:ext cx="33663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2" name="TextBox 2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9088" y="3384140"/>
                <a:ext cx="336631" cy="338554"/>
              </a:xfrm>
              <a:prstGeom prst="rect">
                <a:avLst/>
              </a:prstGeom>
              <a:blipFill>
                <a:blip r:embed="rId34"/>
                <a:stretch>
                  <a:fillRect l="-18182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TextBox 212"/>
              <p:cNvSpPr txBox="1"/>
              <p:nvPr/>
            </p:nvSpPr>
            <p:spPr>
              <a:xfrm>
                <a:off x="7505703" y="3386350"/>
                <a:ext cx="88267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3" name="TextBox 2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703" y="3386350"/>
                <a:ext cx="882678" cy="338554"/>
              </a:xfrm>
              <a:prstGeom prst="rect">
                <a:avLst/>
              </a:prstGeom>
              <a:blipFill>
                <a:blip r:embed="rId35"/>
                <a:stretch>
                  <a:fillRect l="-6207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4" name="TextBox 213"/>
              <p:cNvSpPr txBox="1"/>
              <p:nvPr/>
            </p:nvSpPr>
            <p:spPr>
              <a:xfrm>
                <a:off x="7505383" y="4292695"/>
                <a:ext cx="88267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4" name="TextBox 2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383" y="4292695"/>
                <a:ext cx="882678" cy="338554"/>
              </a:xfrm>
              <a:prstGeom prst="rect">
                <a:avLst/>
              </a:prstGeom>
              <a:blipFill>
                <a:blip r:embed="rId36"/>
                <a:stretch>
                  <a:fillRect l="-6207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TextBox 214"/>
              <p:cNvSpPr txBox="1"/>
              <p:nvPr/>
            </p:nvSpPr>
            <p:spPr>
              <a:xfrm>
                <a:off x="5756879" y="4322838"/>
                <a:ext cx="336631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15" name="TextBox 2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879" y="4322838"/>
                <a:ext cx="336631" cy="338554"/>
              </a:xfrm>
              <a:prstGeom prst="rect">
                <a:avLst/>
              </a:prstGeom>
              <a:blipFill>
                <a:blip r:embed="rId37"/>
                <a:stretch>
                  <a:fillRect l="-17857"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6" name="Object 2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825088"/>
              </p:ext>
            </p:extLst>
          </p:nvPr>
        </p:nvGraphicFramePr>
        <p:xfrm>
          <a:off x="4684872" y="5005651"/>
          <a:ext cx="2139950" cy="8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" name="Equation" r:id="rId38" imgW="1307880" imgH="457200" progId="Equation.DSMT4">
                  <p:embed/>
                </p:oleObj>
              </mc:Choice>
              <mc:Fallback>
                <p:oleObj name="Equation" r:id="rId38" imgW="1307880" imgH="457200" progId="Equation.DSMT4">
                  <p:embed/>
                  <p:pic>
                    <p:nvPicPr>
                      <p:cNvPr id="98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4872" y="5005651"/>
                        <a:ext cx="2139950" cy="80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7" name="Picture 21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639" y="5118343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218" name="Object 2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7148551"/>
              </p:ext>
            </p:extLst>
          </p:nvPr>
        </p:nvGraphicFramePr>
        <p:xfrm>
          <a:off x="4273497" y="5335396"/>
          <a:ext cx="20796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" name="Equation" r:id="rId40" imgW="126720" imgH="114120" progId="Equation.DSMT4">
                  <p:embed/>
                </p:oleObj>
              </mc:Choice>
              <mc:Fallback>
                <p:oleObj name="Equation" r:id="rId40" imgW="126720" imgH="114120" progId="Equation.DSMT4">
                  <p:embed/>
                  <p:pic>
                    <p:nvPicPr>
                      <p:cNvPr id="10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3497" y="5335396"/>
                        <a:ext cx="207962" cy="23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0" name="Picture 2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62" y="5120918"/>
            <a:ext cx="50400" cy="541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1" name="Picture 22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77" y="5119211"/>
            <a:ext cx="50400" cy="54167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2" name="Picture 22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091" y="5123544"/>
            <a:ext cx="50400" cy="5416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4" name="Right Brace 223"/>
          <p:cNvSpPr/>
          <p:nvPr/>
        </p:nvSpPr>
        <p:spPr>
          <a:xfrm rot="5400000">
            <a:off x="5130735" y="5425891"/>
            <a:ext cx="181412" cy="715548"/>
          </a:xfrm>
          <a:prstGeom prst="rightBrace">
            <a:avLst/>
          </a:prstGeom>
          <a:noFill/>
          <a:ln w="158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5" name="Text Box 17"/>
          <p:cNvSpPr txBox="1">
            <a:spLocks noChangeArrowheads="1"/>
          </p:cNvSpPr>
          <p:nvPr/>
        </p:nvSpPr>
        <p:spPr bwMode="auto">
          <a:xfrm>
            <a:off x="4702426" y="5808593"/>
            <a:ext cx="1043876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err="1">
                <a:solidFill>
                  <a:srgbClr val="FF0000"/>
                </a:solidFill>
                <a:latin typeface="Lato Light" panose="020F0302020204030203" pitchFamily="34" charset="0"/>
              </a:rPr>
              <a:t>IoT</a:t>
            </a:r>
            <a:r>
              <a:rPr lang="en-US" sz="1400" b="1" i="1" dirty="0">
                <a:solidFill>
                  <a:srgbClr val="FF0000"/>
                </a:solidFill>
                <a:latin typeface="Lato Light" panose="020F0302020204030203" pitchFamily="34" charset="0"/>
              </a:rPr>
              <a:t> device 1</a:t>
            </a:r>
            <a:endParaRPr lang="el-GR" sz="1400" b="1" i="1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9855293" y="4292695"/>
                <a:ext cx="988027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293" y="4292695"/>
                <a:ext cx="988027" cy="338554"/>
              </a:xfrm>
              <a:prstGeom prst="rect">
                <a:avLst/>
              </a:prstGeom>
              <a:blipFill>
                <a:blip r:embed="rId45"/>
                <a:stretch>
                  <a:fillRect l="-2469" r="-2469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6820477" y="5253194"/>
                <a:ext cx="349648" cy="338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US" sz="2200" b="1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477" y="5253194"/>
                <a:ext cx="349648" cy="338554"/>
              </a:xfrm>
              <a:prstGeom prst="rect">
                <a:avLst/>
              </a:prstGeom>
              <a:blipFill>
                <a:blip r:embed="rId46"/>
                <a:stretch>
                  <a:fillRect l="-7018" r="-12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Arrow Connector 83"/>
          <p:cNvCxnSpPr/>
          <p:nvPr/>
        </p:nvCxnSpPr>
        <p:spPr>
          <a:xfrm>
            <a:off x="7242893" y="5442307"/>
            <a:ext cx="4032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5" name="Text Box 17"/>
          <p:cNvSpPr txBox="1">
            <a:spLocks noChangeArrowheads="1"/>
          </p:cNvSpPr>
          <p:nvPr/>
        </p:nvSpPr>
        <p:spPr bwMode="auto">
          <a:xfrm>
            <a:off x="10077056" y="5513229"/>
            <a:ext cx="1015021" cy="3077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soft" dir="t"/>
          </a:scene3d>
          <a:sp3d prstMaterial="metal">
            <a:bevelT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>
                <a:solidFill>
                  <a:srgbClr val="FF0000"/>
                </a:solidFill>
                <a:latin typeface="Lato Light" panose="020F0302020204030203" pitchFamily="34" charset="0"/>
              </a:rPr>
              <a:t>sparse code</a:t>
            </a:r>
            <a:endParaRPr lang="el-GR" sz="1400" b="1" i="1" dirty="0">
              <a:solidFill>
                <a:srgbClr val="FF0000"/>
              </a:solidFill>
              <a:latin typeface="Lato Light" panose="020F030202020403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5BF2B9D-09DA-4A55-BC68-1BCF4715A23E}"/>
                  </a:ext>
                </a:extLst>
              </p:cNvPr>
              <p:cNvSpPr txBox="1"/>
              <p:nvPr/>
            </p:nvSpPr>
            <p:spPr>
              <a:xfrm>
                <a:off x="5091169" y="5160861"/>
                <a:ext cx="38952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28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5BF2B9D-09DA-4A55-BC68-1BCF4715A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169" y="5160861"/>
                <a:ext cx="389529" cy="430887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11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7 L -0.4112 0.155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60" y="77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7 L -0.46615 0.1557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07" y="77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7 L -0.57408 0.158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711" y="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209" grpId="0"/>
      <p:bldP spid="193" grpId="0" animBg="1"/>
      <p:bldP spid="4" grpId="0"/>
      <p:bldP spid="3" grpId="0"/>
      <p:bldP spid="73" grpId="0"/>
      <p:bldP spid="74" grpId="0"/>
      <p:bldP spid="75" grpId="0"/>
      <p:bldP spid="76" grpId="0"/>
      <p:bldP spid="77" grpId="0" animBg="1"/>
      <p:bldP spid="81" grpId="0" animBg="1"/>
      <p:bldP spid="86" grpId="0" animBg="1"/>
      <p:bldP spid="171" grpId="0" animBg="1"/>
      <p:bldP spid="172" grpId="0"/>
      <p:bldP spid="173" grpId="0"/>
      <p:bldP spid="190" grpId="0" animBg="1"/>
      <p:bldP spid="191" grpId="0" animBg="1"/>
      <p:bldP spid="192" grpId="0" animBg="1"/>
      <p:bldP spid="194" grpId="0" animBg="1"/>
      <p:bldP spid="203" grpId="0"/>
      <p:bldP spid="205" grpId="0"/>
      <p:bldP spid="206" grpId="0"/>
      <p:bldP spid="207" grpId="0"/>
      <p:bldP spid="208" grpId="0"/>
      <p:bldP spid="6" grpId="0"/>
      <p:bldP spid="212" grpId="0"/>
      <p:bldP spid="213" grpId="0"/>
      <p:bldP spid="214" grpId="0"/>
      <p:bldP spid="215" grpId="0"/>
      <p:bldP spid="224" grpId="0" animBg="1"/>
      <p:bldP spid="225" grpId="0"/>
      <p:bldP spid="79" grpId="0"/>
      <p:bldP spid="82" grpId="0"/>
      <p:bldP spid="85" grpId="0"/>
      <p:bldP spid="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Proposed </a:t>
            </a:r>
            <a:r>
              <a:rPr lang="en-US" b="1" dirty="0" err="1">
                <a:solidFill>
                  <a:schemeClr val="bg1"/>
                </a:solidFill>
              </a:rPr>
              <a:t>IoT</a:t>
            </a:r>
            <a:r>
              <a:rPr lang="en-US" b="1" dirty="0">
                <a:solidFill>
                  <a:schemeClr val="bg1"/>
                </a:solidFill>
              </a:rPr>
              <a:t> botnet attack detection method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sp>
        <p:nvSpPr>
          <p:cNvPr id="108" name="Rectangle 107"/>
          <p:cNvSpPr/>
          <p:nvPr/>
        </p:nvSpPr>
        <p:spPr>
          <a:xfrm>
            <a:off x="1214436" y="1619705"/>
            <a:ext cx="84368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Toy example</a:t>
            </a:r>
            <a:r>
              <a:rPr lang="en-US" sz="2200" dirty="0">
                <a:latin typeface="Lato Light" panose="020F0302020204030203" pitchFamily="34" charset="0"/>
              </a:rPr>
              <a:t>: ideal </a:t>
            </a:r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sparse code</a:t>
            </a:r>
            <a:r>
              <a:rPr lang="en-US" sz="2200" dirty="0">
                <a:latin typeface="Lato Light" panose="020F0302020204030203" pitchFamily="34" charset="0"/>
              </a:rPr>
              <a:t> corresponding to a </a:t>
            </a:r>
            <a:r>
              <a:rPr lang="en-US" sz="2200" dirty="0">
                <a:solidFill>
                  <a:srgbClr val="00B050"/>
                </a:solidFill>
                <a:latin typeface="Lato Light" panose="020F0302020204030203" pitchFamily="34" charset="0"/>
              </a:rPr>
              <a:t>benign</a:t>
            </a:r>
            <a:r>
              <a:rPr lang="en-US" sz="2200" dirty="0">
                <a:latin typeface="Lato Light" panose="020F0302020204030203" pitchFamily="34" charset="0"/>
              </a:rPr>
              <a:t> instance</a:t>
            </a:r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871" y="2237062"/>
            <a:ext cx="2030901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4" name="Hexagon 113"/>
          <p:cNvSpPr>
            <a:spLocks noChangeAspect="1"/>
          </p:cNvSpPr>
          <p:nvPr/>
        </p:nvSpPr>
        <p:spPr>
          <a:xfrm rot="5400000">
            <a:off x="464671" y="1482868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5" name="Picture 2" descr="See original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61" y="1574307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Rectangle 130"/>
          <p:cNvSpPr/>
          <p:nvPr/>
        </p:nvSpPr>
        <p:spPr>
          <a:xfrm>
            <a:off x="4566325" y="2160059"/>
            <a:ext cx="84368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Toy example</a:t>
            </a:r>
            <a:r>
              <a:rPr lang="en-US" sz="2200" dirty="0">
                <a:latin typeface="Lato Light" panose="020F0302020204030203" pitchFamily="34" charset="0"/>
              </a:rPr>
              <a:t>: ideal </a:t>
            </a:r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sparse code</a:t>
            </a:r>
            <a:r>
              <a:rPr lang="en-US" sz="2200" dirty="0">
                <a:latin typeface="Lato Light" panose="020F0302020204030203" pitchFamily="34" charset="0"/>
              </a:rPr>
              <a:t> corresponding to a </a:t>
            </a:r>
          </a:p>
          <a:p>
            <a:r>
              <a:rPr lang="en-US" sz="2200" dirty="0">
                <a:solidFill>
                  <a:srgbClr val="FF0000"/>
                </a:solidFill>
                <a:latin typeface="Lato Light" panose="020F0302020204030203" pitchFamily="34" charset="0"/>
              </a:rPr>
              <a:t>malicious</a:t>
            </a:r>
            <a:r>
              <a:rPr lang="en-US" sz="2200" dirty="0">
                <a:latin typeface="Lato Light" panose="020F0302020204030203" pitchFamily="34" charset="0"/>
              </a:rPr>
              <a:t> instance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10070514" y="3342474"/>
                <a:ext cx="554639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l-GR" sz="4000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0514" y="3342474"/>
                <a:ext cx="554639" cy="615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476" y="3469370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26" y="3469370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878" y="3469370"/>
            <a:ext cx="733556" cy="3839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/>
              <p:cNvSpPr txBox="1"/>
              <p:nvPr/>
            </p:nvSpPr>
            <p:spPr>
              <a:xfrm>
                <a:off x="7923045" y="3334547"/>
                <a:ext cx="38409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sz="4000" b="0" i="1" smtClean="0">
                              <a:latin typeface="Cambria Math" panose="02040503050406030204" pitchFamily="18" charset="0"/>
                            </a:rPr>
                            <m:t>                             </m:t>
                          </m:r>
                        </m:e>
                      </m:d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138" name="TextBox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045" y="3334547"/>
                <a:ext cx="3840923" cy="61555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>
              <a:xfrm>
                <a:off x="7972100" y="2990571"/>
                <a:ext cx="2965363" cy="36933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Lato Light" panose="020F0302020204030203" pitchFamily="34" charset="0"/>
                  </a:rPr>
                  <a:t>Overall benign data matrix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100" y="2990571"/>
                <a:ext cx="2965363" cy="369332"/>
              </a:xfrm>
              <a:prstGeom prst="rect">
                <a:avLst/>
              </a:prstGeom>
              <a:blipFill>
                <a:blip r:embed="rId14"/>
                <a:stretch>
                  <a:fillRect l="-1230" t="-9677" b="-22581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0" name="Picture 139"/>
          <p:cNvPicPr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56191" y="4591252"/>
            <a:ext cx="72000" cy="3839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Rectangle 140"/>
              <p:cNvSpPr/>
              <p:nvPr/>
            </p:nvSpPr>
            <p:spPr>
              <a:xfrm>
                <a:off x="7972100" y="4129704"/>
                <a:ext cx="2264914" cy="369332"/>
              </a:xfrm>
              <a:prstGeom prst="rect">
                <a:avLst/>
              </a:prstGeom>
              <a:ln>
                <a:solidFill>
                  <a:srgbClr val="C00000"/>
                </a:solidFill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C00000"/>
                    </a:solidFill>
                    <a:latin typeface="Lato Light" panose="020F0302020204030203" pitchFamily="34" charset="0"/>
                  </a:rPr>
                  <a:t>Observed instance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1" name="Rectangle 1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100" y="4129704"/>
                <a:ext cx="2264914" cy="369332"/>
              </a:xfrm>
              <a:prstGeom prst="rect">
                <a:avLst/>
              </a:prstGeom>
              <a:blipFill>
                <a:blip r:embed="rId16"/>
                <a:stretch>
                  <a:fillRect l="-536" t="-7937" b="-20635"/>
                </a:stretch>
              </a:blipFill>
              <a:ln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2" name="Rounded Rectangle 141"/>
          <p:cNvSpPr/>
          <p:nvPr/>
        </p:nvSpPr>
        <p:spPr>
          <a:xfrm>
            <a:off x="7785232" y="2839867"/>
            <a:ext cx="3938980" cy="2291117"/>
          </a:xfrm>
          <a:prstGeom prst="roundRect">
            <a:avLst/>
          </a:prstGeom>
          <a:noFill/>
          <a:ln w="28575">
            <a:solidFill>
              <a:srgbClr val="0070C0"/>
            </a:solidFill>
          </a:ln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Lato Light" panose="020F0302020204030203" pitchFamily="34" charset="0"/>
              </a:rPr>
              <a:t>Time-Delay Embedding</a:t>
            </a: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59344" y="2987036"/>
            <a:ext cx="2026829" cy="15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8" name="Hexagon 147"/>
          <p:cNvSpPr>
            <a:spLocks noChangeAspect="1"/>
          </p:cNvSpPr>
          <p:nvPr/>
        </p:nvSpPr>
        <p:spPr>
          <a:xfrm rot="5400000">
            <a:off x="3801554" y="2164729"/>
            <a:ext cx="798021" cy="731520"/>
          </a:xfrm>
          <a:prstGeom prst="hexagon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9" name="Picture 2" descr="See original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244" y="2256168"/>
            <a:ext cx="548640" cy="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ent Arrow 7"/>
          <p:cNvSpPr/>
          <p:nvPr/>
        </p:nvSpPr>
        <p:spPr>
          <a:xfrm flipH="1" flipV="1">
            <a:off x="10626493" y="5174350"/>
            <a:ext cx="659942" cy="589538"/>
          </a:xfrm>
          <a:prstGeom prst="ben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 rotWithShape="1">
          <a:blip r:embed="rId18"/>
          <a:srcRect t="13741" r="1676" b="4216"/>
          <a:stretch/>
        </p:blipFill>
        <p:spPr>
          <a:xfrm>
            <a:off x="5298889" y="5317476"/>
            <a:ext cx="5248312" cy="50400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51" name="TextBox 150"/>
          <p:cNvSpPr txBox="1"/>
          <p:nvPr/>
        </p:nvSpPr>
        <p:spPr>
          <a:xfrm>
            <a:off x="8642804" y="5949448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E6E96"/>
                </a:solidFill>
                <a:latin typeface="Lato Light" panose="020F0302020204030203" pitchFamily="34" charset="0"/>
              </a:rPr>
              <a:t>sparsity threshold</a:t>
            </a:r>
          </a:p>
        </p:txBody>
      </p:sp>
      <p:cxnSp>
        <p:nvCxnSpPr>
          <p:cNvPr id="152" name="Straight Arrow Connector 151"/>
          <p:cNvCxnSpPr/>
          <p:nvPr/>
        </p:nvCxnSpPr>
        <p:spPr>
          <a:xfrm flipH="1">
            <a:off x="9807731" y="5643556"/>
            <a:ext cx="615197" cy="3558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597405" y="4645400"/>
            <a:ext cx="3832514" cy="1009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Use the concept of reconstruction error to detect abnormality of the sparse codes</a:t>
            </a:r>
          </a:p>
        </p:txBody>
      </p:sp>
      <p:pic>
        <p:nvPicPr>
          <p:cNvPr id="160" name="Picture 2" descr="See original image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1" y="4012325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Rectangle 160"/>
          <p:cNvSpPr/>
          <p:nvPr/>
        </p:nvSpPr>
        <p:spPr>
          <a:xfrm>
            <a:off x="4844667" y="4810302"/>
            <a:ext cx="2662223" cy="5336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b="1" u="sng" dirty="0">
                <a:solidFill>
                  <a:schemeClr val="tx1"/>
                </a:solidFill>
                <a:latin typeface="Lato Light" panose="020F0302020204030203" pitchFamily="34" charset="0"/>
              </a:rPr>
              <a:t>Lightweight</a:t>
            </a:r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 algorithm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Lato Light" panose="020F0302020204030203" pitchFamily="34" charset="0"/>
              </a:rPr>
              <a:t>Orthogonal matching pursuit</a:t>
            </a:r>
          </a:p>
        </p:txBody>
      </p:sp>
    </p:spTree>
    <p:extLst>
      <p:ext uri="{BB962C8B-B14F-4D97-AF65-F5344CB8AC3E}">
        <p14:creationId xmlns:p14="http://schemas.microsoft.com/office/powerpoint/2010/main" val="129216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134" grpId="0"/>
      <p:bldP spid="138" grpId="0"/>
      <p:bldP spid="139" grpId="0" animBg="1"/>
      <p:bldP spid="141" grpId="0" animBg="1"/>
      <p:bldP spid="142" grpId="0" animBg="1"/>
      <p:bldP spid="148" grpId="0" animBg="1"/>
      <p:bldP spid="8" grpId="0" animBg="1"/>
      <p:bldP spid="151" grpId="0"/>
      <p:bldP spid="159" grpId="0" animBg="1"/>
      <p:bldP spid="1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486562" y="1519080"/>
                <a:ext cx="813816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Lato Light" panose="020F0302020204030203" pitchFamily="34" charset="0"/>
                  </a:rPr>
                  <a:t>Critical hyper-parameter tuning: decision threshold</a:t>
                </a:r>
                <a:r>
                  <a:rPr lang="el-GR" sz="2200" dirty="0">
                    <a:latin typeface="Lato Light" panose="020F03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2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562" y="1519080"/>
                <a:ext cx="8138160" cy="430887"/>
              </a:xfrm>
              <a:prstGeom prst="rect">
                <a:avLst/>
              </a:prstGeom>
              <a:blipFill>
                <a:blip r:embed="rId7"/>
                <a:stretch>
                  <a:fillRect l="-974" t="-9859" b="-28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2" descr="See original imag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4460" r="6315" b="6478"/>
          <a:stretch/>
        </p:blipFill>
        <p:spPr bwMode="auto">
          <a:xfrm>
            <a:off x="634964" y="1375838"/>
            <a:ext cx="813335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54" y="2050523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1" name="Down Arrow 40"/>
          <p:cNvSpPr/>
          <p:nvPr/>
        </p:nvSpPr>
        <p:spPr>
          <a:xfrm rot="16200000" flipH="1">
            <a:off x="2757230" y="221067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Down Arrow 42"/>
          <p:cNvSpPr/>
          <p:nvPr/>
        </p:nvSpPr>
        <p:spPr>
          <a:xfrm rot="16200000" flipH="1">
            <a:off x="6647291" y="2169138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10"/>
          <a:srcRect t="13741" r="1676" b="4216"/>
          <a:stretch/>
        </p:blipFill>
        <p:spPr>
          <a:xfrm>
            <a:off x="3094449" y="2161412"/>
            <a:ext cx="3420000" cy="32842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11"/>
          <a:srcRect l="1839" t="7862" r="713" b="3985"/>
          <a:stretch/>
        </p:blipFill>
        <p:spPr>
          <a:xfrm>
            <a:off x="7025317" y="1983626"/>
            <a:ext cx="4276944" cy="684000"/>
          </a:xfrm>
          <a:prstGeom prst="rect">
            <a:avLst/>
          </a:prstGeom>
          <a:ln>
            <a:solidFill>
              <a:srgbClr val="1E6E96"/>
            </a:solidFill>
          </a:ln>
        </p:spPr>
      </p:pic>
      <p:sp>
        <p:nvSpPr>
          <p:cNvPr id="52" name="Rectangle 51"/>
          <p:cNvSpPr/>
          <p:nvPr/>
        </p:nvSpPr>
        <p:spPr>
          <a:xfrm>
            <a:off x="6808276" y="2848569"/>
            <a:ext cx="4809462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We 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proxy outliers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: based on the computed sparse codes reconstruction errors</a:t>
            </a:r>
          </a:p>
        </p:txBody>
      </p:sp>
      <p:pic>
        <p:nvPicPr>
          <p:cNvPr id="98" name="Picture 2" descr="See original ima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4" y="2739418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100"/>
          <p:cNvSpPr/>
          <p:nvPr/>
        </p:nvSpPr>
        <p:spPr>
          <a:xfrm>
            <a:off x="1448299" y="2848570"/>
            <a:ext cx="4809462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Fundamental assumption: we 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only benign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traffic data (no malicious training data)</a:t>
            </a:r>
          </a:p>
        </p:txBody>
      </p:sp>
      <p:sp>
        <p:nvSpPr>
          <p:cNvPr id="102" name="Down Arrow 101"/>
          <p:cNvSpPr/>
          <p:nvPr/>
        </p:nvSpPr>
        <p:spPr>
          <a:xfrm rot="16200000" flipH="1">
            <a:off x="6440314" y="305108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948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01" grpId="0" animBg="1"/>
      <p:bldP spid="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554" y="2050523"/>
            <a:ext cx="58923" cy="63327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1" name="Down Arrow 40"/>
          <p:cNvSpPr/>
          <p:nvPr/>
        </p:nvSpPr>
        <p:spPr>
          <a:xfrm rot="16200000" flipH="1">
            <a:off x="2757230" y="221067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Down Arrow 42"/>
          <p:cNvSpPr/>
          <p:nvPr/>
        </p:nvSpPr>
        <p:spPr>
          <a:xfrm rot="16200000" flipH="1">
            <a:off x="6647291" y="2169138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8"/>
          <a:srcRect t="13741" r="1676" b="4216"/>
          <a:stretch/>
        </p:blipFill>
        <p:spPr>
          <a:xfrm>
            <a:off x="3094449" y="2161412"/>
            <a:ext cx="3420000" cy="32842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9"/>
          <a:srcRect l="1839" t="7862" r="713" b="3985"/>
          <a:stretch/>
        </p:blipFill>
        <p:spPr>
          <a:xfrm>
            <a:off x="7025317" y="1983626"/>
            <a:ext cx="4276944" cy="684000"/>
          </a:xfrm>
          <a:prstGeom prst="rect">
            <a:avLst/>
          </a:prstGeom>
          <a:ln>
            <a:solidFill>
              <a:srgbClr val="1E6E96"/>
            </a:solidFill>
          </a:ln>
        </p:spPr>
      </p:pic>
      <p:sp>
        <p:nvSpPr>
          <p:cNvPr id="52" name="Rectangle 51"/>
          <p:cNvSpPr/>
          <p:nvPr/>
        </p:nvSpPr>
        <p:spPr>
          <a:xfrm>
            <a:off x="6808276" y="2848569"/>
            <a:ext cx="4809462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We 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proxy outliers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: based on the computed sparse codes reconstruction errors</a:t>
            </a:r>
          </a:p>
        </p:txBody>
      </p:sp>
      <p:pic>
        <p:nvPicPr>
          <p:cNvPr id="98" name="Picture 2" descr="See original im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64" y="2739418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Rectangle 100"/>
          <p:cNvSpPr/>
          <p:nvPr/>
        </p:nvSpPr>
        <p:spPr>
          <a:xfrm>
            <a:off x="1448299" y="2848570"/>
            <a:ext cx="4809462" cy="7180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Fundamental assumption: we use </a:t>
            </a:r>
            <a:r>
              <a:rPr lang="en-US" dirty="0">
                <a:solidFill>
                  <a:srgbClr val="5050FF"/>
                </a:solidFill>
                <a:latin typeface="Lato Light" panose="020F0302020204030203" pitchFamily="34" charset="0"/>
              </a:rPr>
              <a:t>only benign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dirty="0">
                <a:solidFill>
                  <a:schemeClr val="tx1"/>
                </a:solidFill>
                <a:latin typeface="Lato Light" panose="020F0302020204030203" pitchFamily="34" charset="0"/>
              </a:rPr>
              <a:t> traffic data (no malicious training data)</a:t>
            </a:r>
          </a:p>
        </p:txBody>
      </p:sp>
      <p:sp>
        <p:nvSpPr>
          <p:cNvPr id="102" name="Down Arrow 101"/>
          <p:cNvSpPr/>
          <p:nvPr/>
        </p:nvSpPr>
        <p:spPr>
          <a:xfrm rot="16200000" flipH="1">
            <a:off x="6440314" y="3051084"/>
            <a:ext cx="245184" cy="312977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8102301" y="4633475"/>
            <a:ext cx="3619437" cy="763366"/>
          </a:xfrm>
          <a:prstGeom prst="roundRect">
            <a:avLst/>
          </a:pr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Reconstructed version</a:t>
            </a:r>
            <a:endParaRPr kumimoji="0" lang="el-GR" sz="1800" b="1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539552" y="3777994"/>
            <a:ext cx="864095" cy="579852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4" y="3927722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5" y="3927722"/>
            <a:ext cx="58923" cy="3134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7" name="Picture 10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40" y="3923075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31" y="3922339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129" y="3919593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2" name="TextBox 111"/>
          <p:cNvSpPr txBox="1"/>
          <p:nvPr/>
        </p:nvSpPr>
        <p:spPr>
          <a:xfrm>
            <a:off x="70028" y="4429854"/>
            <a:ext cx="2199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Lato Light" panose="020F0302020204030203" pitchFamily="34" charset="0"/>
                <a:ea typeface="ＭＳ Ｐゴシック" charset="-128"/>
              </a:rPr>
              <a:t>matrix </a:t>
            </a:r>
            <a:r>
              <a:rPr lang="en-US" sz="1400" b="1" i="1" dirty="0">
                <a:solidFill>
                  <a:prstClr val="black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V</a:t>
            </a:r>
            <a:r>
              <a:rPr lang="en-US" sz="1400" b="1" dirty="0">
                <a:solidFill>
                  <a:prstClr val="black"/>
                </a:solidFill>
                <a:latin typeface="Lato Light" panose="020F0302020204030203" pitchFamily="34" charset="0"/>
                <a:ea typeface="ＭＳ Ｐゴシック" charset="-128"/>
              </a:rPr>
              <a:t> with all </a:t>
            </a:r>
          </a:p>
          <a:p>
            <a:pPr algn="ctr" fontAlgn="base"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Lato Light" panose="020F0302020204030203" pitchFamily="34" charset="0"/>
                <a:ea typeface="ＭＳ Ｐゴシック" charset="-128"/>
              </a:rPr>
              <a:t>benign “training” instances</a:t>
            </a:r>
            <a:endParaRPr lang="el-GR" sz="1400" b="1" i="1" dirty="0">
              <a:solidFill>
                <a:srgbClr val="C0504D">
                  <a:lumMod val="50000"/>
                </a:srgbClr>
              </a:solidFill>
              <a:latin typeface="Lato Light" panose="020F0302020204030203" pitchFamily="34" charset="0"/>
              <a:ea typeface="ＭＳ Ｐゴシック" charset="-128"/>
            </a:endParaRPr>
          </a:p>
        </p:txBody>
      </p:sp>
      <p:sp>
        <p:nvSpPr>
          <p:cNvPr id="113" name="Down Arrow 112"/>
          <p:cNvSpPr/>
          <p:nvPr/>
        </p:nvSpPr>
        <p:spPr>
          <a:xfrm rot="18802408" flipH="1">
            <a:off x="2337959" y="3937912"/>
            <a:ext cx="245184" cy="650651"/>
          </a:xfrm>
          <a:prstGeom prst="downArrow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Bent Arrow 115"/>
          <p:cNvSpPr/>
          <p:nvPr/>
        </p:nvSpPr>
        <p:spPr>
          <a:xfrm rot="5400000">
            <a:off x="4755505" y="3975272"/>
            <a:ext cx="457638" cy="616969"/>
          </a:xfrm>
          <a:prstGeom prst="bentArrow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Object 116"/>
              <p:cNvSpPr txBox="1"/>
              <p:nvPr/>
            </p:nvSpPr>
            <p:spPr bwMode="auto">
              <a:xfrm>
                <a:off x="4781550" y="3649800"/>
                <a:ext cx="244475" cy="325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17" name="Object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1550" y="3649800"/>
                <a:ext cx="244475" cy="325437"/>
              </a:xfrm>
              <a:prstGeom prst="rect">
                <a:avLst/>
              </a:prstGeom>
              <a:blipFill>
                <a:blip r:embed="rId13"/>
                <a:stretch>
                  <a:fillRect l="-5000" t="-13208" r="-60000" b="-377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8" name="Down Arrow 117"/>
          <p:cNvSpPr/>
          <p:nvPr/>
        </p:nvSpPr>
        <p:spPr>
          <a:xfrm rot="16200000" flipH="1">
            <a:off x="7744990" y="4714977"/>
            <a:ext cx="245184" cy="312977"/>
          </a:xfrm>
          <a:prstGeom prst="down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9" name="Picture 118"/>
          <p:cNvPicPr>
            <a:picLocks noChangeAspect="1"/>
          </p:cNvPicPr>
          <p:nvPr/>
        </p:nvPicPr>
        <p:blipFill rotWithShape="1">
          <a:blip r:embed="rId14"/>
          <a:srcRect l="3082" t="11930" r="6109" b="9393"/>
          <a:stretch/>
        </p:blipFill>
        <p:spPr>
          <a:xfrm>
            <a:off x="5981701" y="5491854"/>
            <a:ext cx="3658063" cy="756000"/>
          </a:xfrm>
          <a:prstGeom prst="rect">
            <a:avLst/>
          </a:prstGeom>
          <a:ln>
            <a:solidFill>
              <a:srgbClr val="1E6E96"/>
            </a:solidFill>
          </a:ln>
        </p:spPr>
      </p:pic>
      <p:sp>
        <p:nvSpPr>
          <p:cNvPr id="120" name="Bent Arrow 119"/>
          <p:cNvSpPr/>
          <p:nvPr/>
        </p:nvSpPr>
        <p:spPr>
          <a:xfrm rot="10800000">
            <a:off x="9724361" y="5455353"/>
            <a:ext cx="457638" cy="616969"/>
          </a:xfrm>
          <a:prstGeom prst="bentArrow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10273190" y="5615537"/>
            <a:ext cx="1431161" cy="38819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 panose="02040602050305030304" pitchFamily="18" charset="0"/>
                <a:ea typeface="+mn-ea"/>
                <a:cs typeface="+mn-cs"/>
              </a:rPr>
              <a:t>RMSE error</a:t>
            </a: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 rotWithShape="1">
          <a:blip r:embed="rId15"/>
          <a:srcRect l="1662" t="10876" r="1190" b="8126"/>
          <a:stretch/>
        </p:blipFill>
        <p:spPr>
          <a:xfrm>
            <a:off x="2976715" y="4632469"/>
            <a:ext cx="4632187" cy="432000"/>
          </a:xfrm>
          <a:prstGeom prst="rect">
            <a:avLst/>
          </a:prstGeom>
          <a:ln>
            <a:solidFill>
              <a:srgbClr val="1E6E96"/>
            </a:solidFill>
          </a:ln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83982" y="4863220"/>
            <a:ext cx="943624" cy="321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1486562" y="1519080"/>
                <a:ext cx="813816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Lato Light" panose="020F0302020204030203" pitchFamily="34" charset="0"/>
                  </a:rPr>
                  <a:t>Critical hyper-parameter tuning: decision threshold</a:t>
                </a:r>
                <a:r>
                  <a:rPr lang="el-GR" sz="2200" dirty="0">
                    <a:latin typeface="Lato Light" panose="020F0302020204030203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2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200" dirty="0">
                  <a:latin typeface="Lato Light" panose="020F0302020204030203" pitchFamily="34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6562" y="1519080"/>
                <a:ext cx="8138160" cy="430887"/>
              </a:xfrm>
              <a:prstGeom prst="rect">
                <a:avLst/>
              </a:prstGeom>
              <a:blipFill>
                <a:blip r:embed="rId19"/>
                <a:stretch>
                  <a:fillRect l="-974" t="-9859" b="-28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2" descr="See original image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4460" r="6315" b="6478"/>
          <a:stretch/>
        </p:blipFill>
        <p:spPr bwMode="auto">
          <a:xfrm>
            <a:off x="634964" y="1375838"/>
            <a:ext cx="813335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31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125 L 0.02956 0.03681 C 0.03568 0.04792 0.04505 0.05394 0.05469 0.05394 C 0.06576 0.05394 0.07435 0.04792 0.08073 0.03681 L 0.11055 -0.012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3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06706 0.04005 C 0.08099 0.04908 0.10208 0.05394 0.12409 0.05394 C 0.14896 0.05394 0.16901 0.04908 0.18294 0.04005 L 0.25 -1.85185E-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0.06705 0.04004 C 0.08099 0.04907 0.10208 0.05393 0.12396 0.05393 C 0.14896 0.05393 0.16901 0.04907 0.18294 0.04004 L 0.25 2.59259E-6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06706 0.04004 C 0.08099 0.04907 0.10209 0.05393 0.12396 0.05393 C 0.14896 0.05393 0.16902 0.04907 0.18295 0.04004 L 0.25 4.07407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0.06706 0.04005 C 0.08099 0.04908 0.10209 0.05394 0.12396 0.05394 C 0.14896 0.05394 0.16901 0.04908 0.18295 0.04005 L 0.25 -4.44444E-6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0.06705 0.04004 C 0.08099 0.04907 0.10208 0.05393 0.12396 0.05393 C 0.14896 0.05393 0.16901 0.04907 0.18294 0.04004 L 0.25 4.44444E-6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12" grpId="0"/>
      <p:bldP spid="113" grpId="0" animBg="1"/>
      <p:bldP spid="116" grpId="0" animBg="1"/>
      <p:bldP spid="117" grpId="0"/>
      <p:bldP spid="118" grpId="0" animBg="1"/>
      <p:bldP spid="120" grpId="0" animBg="1"/>
      <p:bldP spid="121" grpId="0" animBg="1"/>
      <p:bldP spid="12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Decision threshold estimation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8681" y="6184254"/>
            <a:ext cx="1697903" cy="504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6" y="1990894"/>
            <a:ext cx="2347393" cy="176054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650145" y="1526944"/>
            <a:ext cx="2526654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dirty="0">
                <a:latin typeface="Lato Light" panose="020F0302020204030203" pitchFamily="34" charset="0"/>
              </a:rPr>
              <a:t>Estimated RMS errors </a:t>
            </a:r>
            <a:r>
              <a:rPr lang="en-US" b="1" i="1" dirty="0">
                <a:latin typeface="Lato Light" panose="020F0302020204030203" pitchFamily="34" charset="0"/>
              </a:rPr>
              <a:t>e</a:t>
            </a:r>
            <a:endParaRPr lang="en-US" b="1" i="1" dirty="0"/>
          </a:p>
        </p:txBody>
      </p:sp>
      <p:sp>
        <p:nvSpPr>
          <p:cNvPr id="42" name="Right Arrow 41"/>
          <p:cNvSpPr/>
          <p:nvPr/>
        </p:nvSpPr>
        <p:spPr>
          <a:xfrm>
            <a:off x="3182575" y="2326638"/>
            <a:ext cx="800100" cy="64008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141699" y="1852579"/>
            <a:ext cx="4176251" cy="15881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lower quartile 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upper quartile 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Lato Light" panose="020F0302020204030203" pitchFamily="34" charset="0"/>
              </a:rPr>
              <a:t>Compute the inter-quartile range </a:t>
            </a:r>
            <a:r>
              <a:rPr lang="en-US" sz="2000" i="1" dirty="0">
                <a:latin typeface="Lato Light" panose="020F0302020204030203" pitchFamily="34" charset="0"/>
              </a:rPr>
              <a:t>IQR=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 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3</a:t>
            </a:r>
            <a:r>
              <a:rPr lang="en-US" sz="2000" i="1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-Q</a:t>
            </a:r>
            <a:r>
              <a:rPr lang="en-US" sz="2000" i="1" baseline="-25000" dirty="0">
                <a:solidFill>
                  <a:schemeClr val="tx1"/>
                </a:solidFill>
                <a:latin typeface="Lato Light" panose="020F0302020204030203" pitchFamily="34" charset="0"/>
                <a:sym typeface="Wingdings" panose="05000000000000000000" pitchFamily="2" charset="2"/>
              </a:rPr>
              <a:t>1</a:t>
            </a:r>
            <a:endParaRPr lang="en-US" sz="2000" i="1" dirty="0">
              <a:solidFill>
                <a:schemeClr val="tx1"/>
              </a:solidFill>
              <a:latin typeface="Lato Light" panose="020F0302020204030203" pitchFamily="34" charset="0"/>
            </a:endParaRPr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255" y="1990894"/>
            <a:ext cx="2329649" cy="1747237"/>
          </a:xfrm>
          <a:prstGeom prst="rect">
            <a:avLst/>
          </a:prstGeom>
        </p:spPr>
      </p:pic>
      <p:sp>
        <p:nvSpPr>
          <p:cNvPr id="67" name="Right Arrow 66"/>
          <p:cNvSpPr/>
          <p:nvPr/>
        </p:nvSpPr>
        <p:spPr>
          <a:xfrm>
            <a:off x="8484287" y="2328822"/>
            <a:ext cx="800100" cy="64008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419652" y="3996522"/>
            <a:ext cx="6555410" cy="1159226"/>
          </a:xfrm>
          <a:prstGeom prst="roundRect">
            <a:avLst/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The i-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th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 instance is considered as an </a:t>
            </a: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outlier (proxy)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latin typeface="Lato Light" panose="020F0302020204030203" pitchFamily="34" charset="0"/>
              </a:rPr>
              <a:t> if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l="1730" t="8502"/>
          <a:stretch/>
        </p:blipFill>
        <p:spPr>
          <a:xfrm>
            <a:off x="521691" y="4609490"/>
            <a:ext cx="6365841" cy="288000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3010623" y="5402272"/>
            <a:ext cx="3111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1E6E96"/>
                </a:solidFill>
                <a:latin typeface="Lato Light" panose="020F0302020204030203" pitchFamily="34" charset="0"/>
              </a:rPr>
              <a:t>Rejection rate: percentage of instances that are within the non-extreme limits</a:t>
            </a:r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5800029" y="4940849"/>
            <a:ext cx="345201" cy="5102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2844643" y="4897490"/>
            <a:ext cx="521402" cy="5047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9471631" y="2005937"/>
            <a:ext cx="144000" cy="144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185118" y="1334038"/>
                <a:ext cx="395204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kern="0" dirty="0">
                    <a:solidFill>
                      <a:srgbClr val="FF0000"/>
                    </a:solidFill>
                    <a:latin typeface="Lato Light" panose="020F0302020204030203" pitchFamily="34" charset="0"/>
                  </a:rPr>
                  <a:t>Threshold </a:t>
                </a:r>
                <a14:m>
                  <m:oMath xmlns:m="http://schemas.openxmlformats.org/officeDocument/2006/math"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kern="0" dirty="0">
                    <a:solidFill>
                      <a:srgbClr val="FF0000"/>
                    </a:solidFill>
                    <a:latin typeface="Lato Light" panose="020F0302020204030203" pitchFamily="34" charset="0"/>
                  </a:rPr>
                  <a:t>set as the maximum value </a:t>
                </a:r>
              </a:p>
              <a:p>
                <a:pPr algn="ctr"/>
                <a:r>
                  <a:rPr lang="en-US" kern="0" dirty="0">
                    <a:solidFill>
                      <a:srgbClr val="FF0000"/>
                    </a:solidFill>
                    <a:latin typeface="Lato Light" panose="020F0302020204030203" pitchFamily="34" charset="0"/>
                  </a:rPr>
                  <a:t>of the “benign” instances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118" y="1334038"/>
                <a:ext cx="3952044" cy="646331"/>
              </a:xfrm>
              <a:prstGeom prst="rect">
                <a:avLst/>
              </a:prstGeom>
              <a:blipFill>
                <a:blip r:embed="rId10"/>
                <a:stretch>
                  <a:fillRect l="-1080" t="-5660" r="-772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Rounded Rectangle 96"/>
          <p:cNvSpPr/>
          <p:nvPr/>
        </p:nvSpPr>
        <p:spPr>
          <a:xfrm>
            <a:off x="8648772" y="3846704"/>
            <a:ext cx="2095024" cy="29543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302020204030203" pitchFamily="34" charset="0"/>
              </a:rPr>
              <a:t>Hyper-parameter tuning</a:t>
            </a:r>
            <a:endParaRPr kumimoji="0" lang="el-GR" sz="14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10" name="Down Arrow 109"/>
          <p:cNvSpPr/>
          <p:nvPr/>
        </p:nvSpPr>
        <p:spPr>
          <a:xfrm flipH="1">
            <a:off x="9549858" y="4641521"/>
            <a:ext cx="290212" cy="142975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8724478" y="4301353"/>
            <a:ext cx="1962987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ato Light" panose="020F0302020204030203" pitchFamily="34" charset="0"/>
              </a:rPr>
              <a:t>All benign training data</a:t>
            </a:r>
            <a:endParaRPr lang="en-US" sz="1400" b="1" i="1" dirty="0"/>
          </a:p>
        </p:txBody>
      </p:sp>
      <p:sp>
        <p:nvSpPr>
          <p:cNvPr id="131" name="Rectangle 130"/>
          <p:cNvSpPr/>
          <p:nvPr/>
        </p:nvSpPr>
        <p:spPr>
          <a:xfrm>
            <a:off x="8679834" y="4851393"/>
            <a:ext cx="2087139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Lato Light" panose="020F0302020204030203" pitchFamily="34" charset="0"/>
              </a:rPr>
              <a:t>Proxy outliers estimation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8301459" y="5375923"/>
            <a:ext cx="1681303" cy="35819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0615932" y="5358936"/>
            <a:ext cx="759078" cy="35559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 Antiqua" panose="020406020503050303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778296" y="4316741"/>
                <a:ext cx="2044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8296" y="4316741"/>
                <a:ext cx="204479" cy="276999"/>
              </a:xfrm>
              <a:prstGeom prst="rect">
                <a:avLst/>
              </a:prstGeom>
              <a:blipFill>
                <a:blip r:embed="rId11"/>
                <a:stretch>
                  <a:fillRect l="-23529" r="-29412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9076778" y="5416521"/>
                <a:ext cx="3234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6778" y="5416521"/>
                <a:ext cx="323422" cy="276999"/>
              </a:xfrm>
              <a:prstGeom prst="rect">
                <a:avLst/>
              </a:prstGeom>
              <a:blipFill>
                <a:blip r:embed="rId12"/>
                <a:stretch>
                  <a:fillRect l="-18868" r="-188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10870170" y="5394200"/>
                <a:ext cx="3715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0170" y="5394200"/>
                <a:ext cx="371512" cy="276999"/>
              </a:xfrm>
              <a:prstGeom prst="rect">
                <a:avLst/>
              </a:prstGeom>
              <a:blipFill>
                <a:blip r:embed="rId13"/>
                <a:stretch>
                  <a:fillRect l="-13115" r="-327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TextBox 142"/>
          <p:cNvSpPr txBox="1"/>
          <p:nvPr/>
        </p:nvSpPr>
        <p:spPr>
          <a:xfrm>
            <a:off x="7200112" y="5725496"/>
            <a:ext cx="3111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  <a:latin typeface="Lato Light" panose="020F0302020204030203" pitchFamily="34" charset="0"/>
              </a:rPr>
              <a:t>Benign training data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9377327" y="5732348"/>
            <a:ext cx="3111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Lato Light" panose="020F0302020204030203" pitchFamily="34" charset="0"/>
              </a:rPr>
              <a:t>Malicious training data</a:t>
            </a:r>
          </a:p>
        </p:txBody>
      </p:sp>
      <p:cxnSp>
        <p:nvCxnSpPr>
          <p:cNvPr id="145" name="Straight Arrow Connector 144"/>
          <p:cNvCxnSpPr>
            <a:stCxn id="131" idx="2"/>
          </p:cNvCxnSpPr>
          <p:nvPr/>
        </p:nvCxnSpPr>
        <p:spPr>
          <a:xfrm flipH="1">
            <a:off x="9131529" y="5159170"/>
            <a:ext cx="591875" cy="20797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>
            <a:stCxn id="131" idx="2"/>
            <a:endCxn id="138" idx="0"/>
          </p:cNvCxnSpPr>
          <p:nvPr/>
        </p:nvCxnSpPr>
        <p:spPr>
          <a:xfrm>
            <a:off x="9723404" y="5159170"/>
            <a:ext cx="1272067" cy="1997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443304" y="3776864"/>
            <a:ext cx="4695687" cy="2327971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1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9" grpId="0" animBg="1"/>
      <p:bldP spid="67" grpId="0" animBg="1"/>
      <p:bldP spid="81" grpId="0" animBg="1"/>
      <p:bldP spid="87" grpId="0"/>
      <p:bldP spid="16" grpId="0" animBg="1"/>
      <p:bldP spid="17" grpId="0"/>
      <p:bldP spid="97" grpId="0" animBg="1"/>
      <p:bldP spid="110" grpId="0" animBg="1"/>
      <p:bldP spid="130" grpId="0" animBg="1"/>
      <p:bldP spid="131" grpId="0" animBg="1"/>
      <p:bldP spid="134" grpId="0" animBg="1"/>
      <p:bldP spid="138" grpId="0" animBg="1"/>
      <p:bldP spid="18" grpId="0"/>
      <p:bldP spid="141" grpId="0"/>
      <p:bldP spid="142" grpId="0"/>
      <p:bldP spid="143" grpId="0"/>
      <p:bldP spid="144" grpId="0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Majority voting scheme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127717" y="3569688"/>
            <a:ext cx="749809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100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ms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27717" y="4128050"/>
            <a:ext cx="1204401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500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ms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127717" y="4689199"/>
            <a:ext cx="2278934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1.5 sec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127717" y="5247561"/>
            <a:ext cx="3591726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10 sec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127717" y="5808710"/>
            <a:ext cx="4921375" cy="287282"/>
          </a:xfrm>
          <a:prstGeom prst="rect">
            <a:avLst/>
          </a:prstGeom>
          <a:noFill/>
          <a:ln w="25400" cap="flat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 Light" panose="020F0302020204030203" pitchFamily="34" charset="0"/>
              </a:rPr>
              <a:t>60 sec</a:t>
            </a:r>
            <a:endParaRPr kumimoji="0" lang="el-GR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35" name="Rounded Rectangle 134"/>
          <p:cNvSpPr/>
          <p:nvPr/>
        </p:nvSpPr>
        <p:spPr>
          <a:xfrm>
            <a:off x="6023613" y="3313041"/>
            <a:ext cx="335942" cy="3019498"/>
          </a:xfrm>
          <a:prstGeom prst="roundRect">
            <a:avLst/>
          </a:prstGeom>
          <a:solidFill>
            <a:srgbClr val="FFFF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6" name="Picture 1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824" y="3543904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824" y="4111700"/>
            <a:ext cx="58923" cy="3134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123" y="4646251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2123" y="5207968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2123" y="5792479"/>
            <a:ext cx="58923" cy="3134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cxnSp>
        <p:nvCxnSpPr>
          <p:cNvPr id="141" name="Straight Arrow Connector 140"/>
          <p:cNvCxnSpPr/>
          <p:nvPr/>
        </p:nvCxnSpPr>
        <p:spPr>
          <a:xfrm>
            <a:off x="6366431" y="3717746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sp>
        <p:nvSpPr>
          <p:cNvPr id="142" name="Rounded Rectangle 141"/>
          <p:cNvSpPr/>
          <p:nvPr/>
        </p:nvSpPr>
        <p:spPr>
          <a:xfrm>
            <a:off x="7059276" y="3479925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7059276" y="4052441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7059276" y="4606790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7059276" y="5172173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4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7059276" y="5733152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window 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23 instances</a:t>
            </a:r>
          </a:p>
        </p:txBody>
      </p:sp>
      <p:cxnSp>
        <p:nvCxnSpPr>
          <p:cNvPr id="147" name="Straight Arrow Connector 146"/>
          <p:cNvCxnSpPr/>
          <p:nvPr/>
        </p:nvCxnSpPr>
        <p:spPr>
          <a:xfrm>
            <a:off x="6371067" y="4270430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48" name="Straight Arrow Connector 147"/>
          <p:cNvCxnSpPr/>
          <p:nvPr/>
        </p:nvCxnSpPr>
        <p:spPr>
          <a:xfrm>
            <a:off x="6367302" y="4834212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49" name="Straight Arrow Connector 148"/>
          <p:cNvCxnSpPr/>
          <p:nvPr/>
        </p:nvCxnSpPr>
        <p:spPr>
          <a:xfrm>
            <a:off x="6368488" y="5391202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0" name="Straight Arrow Connector 149"/>
          <p:cNvCxnSpPr/>
          <p:nvPr/>
        </p:nvCxnSpPr>
        <p:spPr>
          <a:xfrm>
            <a:off x="6363973" y="5952351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1" name="Straight Arrow Connector 150"/>
          <p:cNvCxnSpPr/>
          <p:nvPr/>
        </p:nvCxnSpPr>
        <p:spPr>
          <a:xfrm>
            <a:off x="3732693" y="5391202"/>
            <a:ext cx="2232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3" name="Straight Arrow Connector 152"/>
          <p:cNvCxnSpPr/>
          <p:nvPr/>
        </p:nvCxnSpPr>
        <p:spPr>
          <a:xfrm>
            <a:off x="911002" y="3713329"/>
            <a:ext cx="5040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1374923" y="4270430"/>
            <a:ext cx="4608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>
            <a:off x="2428609" y="4832840"/>
            <a:ext cx="3528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sp>
        <p:nvSpPr>
          <p:cNvPr id="156" name="Rounded Rectangle 155"/>
          <p:cNvSpPr/>
          <p:nvPr/>
        </p:nvSpPr>
        <p:spPr>
          <a:xfrm>
            <a:off x="8954557" y="2969979"/>
            <a:ext cx="2844156" cy="84769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Lato Light" panose="020F0302020204030203" pitchFamily="34" charset="0"/>
              </a:rPr>
              <a:t>solve sparse representation problem for each window separately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6842626" y="3268867"/>
            <a:ext cx="1589017" cy="3079153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9192151" y="5526114"/>
            <a:ext cx="2368965" cy="5904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majority voting rule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for final decision</a:t>
            </a:r>
          </a:p>
        </p:txBody>
      </p:sp>
      <p:cxnSp>
        <p:nvCxnSpPr>
          <p:cNvPr id="196" name="Straight Arrow Connector 195"/>
          <p:cNvCxnSpPr/>
          <p:nvPr/>
        </p:nvCxnSpPr>
        <p:spPr>
          <a:xfrm>
            <a:off x="5071177" y="5952351"/>
            <a:ext cx="900000" cy="0"/>
          </a:xfrm>
          <a:prstGeom prst="straightConnector1">
            <a:avLst/>
          </a:prstGeom>
          <a:noFill/>
          <a:ln w="2857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stealth"/>
          </a:ln>
          <a:effectLst/>
        </p:spPr>
      </p:cxnSp>
      <p:sp>
        <p:nvSpPr>
          <p:cNvPr id="200" name="Right Arrow 199"/>
          <p:cNvSpPr/>
          <p:nvPr/>
        </p:nvSpPr>
        <p:spPr>
          <a:xfrm rot="5400000">
            <a:off x="10250632" y="5125164"/>
            <a:ext cx="252000" cy="51495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1" name="Picture 2" descr="See original imag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02" y="1384107"/>
            <a:ext cx="822960" cy="82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" name="Rectangle 201"/>
          <p:cNvSpPr/>
          <p:nvPr/>
        </p:nvSpPr>
        <p:spPr>
          <a:xfrm>
            <a:off x="1486562" y="1519080"/>
            <a:ext cx="81381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Lato Light" panose="020F0302020204030203" pitchFamily="34" charset="0"/>
              </a:rPr>
              <a:t>Solve the sparse optimization problem for each temporal window separately and use </a:t>
            </a:r>
            <a:r>
              <a:rPr lang="en-US" sz="2200" dirty="0">
                <a:solidFill>
                  <a:srgbClr val="5050FF"/>
                </a:solidFill>
                <a:latin typeface="Lato Light" panose="020F0302020204030203" pitchFamily="34" charset="0"/>
              </a:rPr>
              <a:t>majority voting rule</a:t>
            </a:r>
            <a:r>
              <a:rPr lang="en-US" sz="2200" dirty="0">
                <a:latin typeface="Lato Light" panose="020F0302020204030203" pitchFamily="34" charset="0"/>
              </a:rPr>
              <a:t> for the final decision</a:t>
            </a:r>
          </a:p>
        </p:txBody>
      </p:sp>
      <p:pic>
        <p:nvPicPr>
          <p:cNvPr id="6146" name="Picture 2" descr="Image result for target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2" t="14690" r="14765" b="14759"/>
          <a:stretch/>
        </p:blipFill>
        <p:spPr bwMode="auto">
          <a:xfrm>
            <a:off x="750404" y="2317390"/>
            <a:ext cx="649357" cy="65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" name="Rectangle 203"/>
          <p:cNvSpPr/>
          <p:nvPr/>
        </p:nvSpPr>
        <p:spPr>
          <a:xfrm>
            <a:off x="1486562" y="2225750"/>
            <a:ext cx="6724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Lato Light" panose="020F0302020204030203" pitchFamily="34" charset="0"/>
                <a:cs typeface="Arial" panose="020B0604020202020204" pitchFamily="34" charset="0"/>
              </a:rPr>
              <a:t>Solve five sparse representation problems</a:t>
            </a:r>
            <a:r>
              <a:rPr lang="en-US" sz="2000" dirty="0">
                <a:latin typeface="Lato Light" panose="020F0302020204030203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Lato Light" panose="020F0302020204030203" pitchFamily="34" charset="0"/>
                <a:cs typeface="Arial" panose="020B0604020202020204" pitchFamily="34" charset="0"/>
              </a:rPr>
              <a:t> act like </a:t>
            </a:r>
            <a:r>
              <a:rPr lang="en-US" sz="2000" dirty="0">
                <a:solidFill>
                  <a:srgbClr val="5050FF"/>
                </a:solidFill>
                <a:latin typeface="Lato Light" panose="020F0302020204030203" pitchFamily="34" charset="0"/>
                <a:cs typeface="Arial" panose="020B0604020202020204" pitchFamily="34" charset="0"/>
              </a:rPr>
              <a:t>ensemble learning</a:t>
            </a:r>
            <a:r>
              <a:rPr lang="en-US" sz="2000" dirty="0">
                <a:latin typeface="Lato Light" panose="020F0302020204030203" pitchFamily="34" charset="0"/>
                <a:cs typeface="Arial" panose="020B0604020202020204" pitchFamily="34" charset="0"/>
              </a:rPr>
              <a:t> algorithms to face adverse problem conditions </a:t>
            </a:r>
            <a:r>
              <a:rPr lang="en-US" sz="2000" dirty="0">
                <a:latin typeface="Lato Light" panose="020F0302020204030203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5050FF"/>
                </a:solidFill>
                <a:latin typeface="Lato Light" panose="020F0302020204030203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short training/testing</a:t>
            </a:r>
            <a:r>
              <a:rPr lang="en-US" sz="2000" dirty="0">
                <a:latin typeface="Lato Light" panose="020F0302020204030203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instances</a:t>
            </a:r>
            <a:endParaRPr lang="en-US" sz="2000" dirty="0">
              <a:latin typeface="Lato Light" panose="020F0302020204030203" pitchFamily="34" charset="0"/>
              <a:cs typeface="Arial" panose="020B0604020202020204" pitchFamily="34" charset="0"/>
            </a:endParaRPr>
          </a:p>
        </p:txBody>
      </p:sp>
      <p:sp>
        <p:nvSpPr>
          <p:cNvPr id="205" name="Right Arrow 204"/>
          <p:cNvSpPr/>
          <p:nvPr/>
        </p:nvSpPr>
        <p:spPr>
          <a:xfrm>
            <a:off x="8485808" y="3268827"/>
            <a:ext cx="424487" cy="51495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Rounded Rectangle 205"/>
          <p:cNvSpPr/>
          <p:nvPr/>
        </p:nvSpPr>
        <p:spPr>
          <a:xfrm>
            <a:off x="8954557" y="4179814"/>
            <a:ext cx="2844156" cy="102680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identify if each temporal window’s instance is malicious or benign</a:t>
            </a:r>
          </a:p>
        </p:txBody>
      </p:sp>
      <p:sp>
        <p:nvSpPr>
          <p:cNvPr id="207" name="Right Arrow 206"/>
          <p:cNvSpPr/>
          <p:nvPr/>
        </p:nvSpPr>
        <p:spPr>
          <a:xfrm rot="5400000">
            <a:off x="10250634" y="3741688"/>
            <a:ext cx="252000" cy="514953"/>
          </a:xfrm>
          <a:prstGeom prst="right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489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56" grpId="0" animBg="1"/>
      <p:bldP spid="158" grpId="0" animBg="1"/>
      <p:bldP spid="162" grpId="0" animBg="1"/>
      <p:bldP spid="200" grpId="0" animBg="1"/>
      <p:bldP spid="204" grpId="0"/>
      <p:bldP spid="205" grpId="0" animBg="1"/>
      <p:bldP spid="206" grpId="0" animBg="1"/>
      <p:bldP spid="2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" name="Picture 10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45" y="3150977"/>
            <a:ext cx="643648" cy="54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63" name="Content Placeholder 5"/>
          <p:cNvSpPr>
            <a:spLocks noGrp="1"/>
          </p:cNvSpPr>
          <p:nvPr>
            <p:ph idx="1"/>
          </p:nvPr>
        </p:nvSpPr>
        <p:spPr>
          <a:xfrm>
            <a:off x="982153" y="1458410"/>
            <a:ext cx="9973334" cy="146533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dirty="0"/>
              <a:t>Examine BASHLITE botnet attack</a:t>
            </a:r>
          </a:p>
          <a:p>
            <a:pPr lvl="1"/>
            <a:r>
              <a:rPr lang="en-US" sz="2000" i="1" dirty="0"/>
              <a:t>Scan</a:t>
            </a:r>
            <a:r>
              <a:rPr lang="en-US" sz="2000" dirty="0"/>
              <a:t>: scanning the network for vulnerable devices</a:t>
            </a:r>
          </a:p>
          <a:p>
            <a:pPr lvl="1"/>
            <a:r>
              <a:rPr lang="en-US" sz="2000" i="1" dirty="0"/>
              <a:t>Junk</a:t>
            </a:r>
            <a:r>
              <a:rPr lang="en-US" sz="2000" dirty="0"/>
              <a:t>: sending spam data</a:t>
            </a:r>
          </a:p>
          <a:p>
            <a:pPr lvl="1"/>
            <a:r>
              <a:rPr lang="en-US" sz="2000" i="1" dirty="0"/>
              <a:t>COMBO</a:t>
            </a:r>
            <a:r>
              <a:rPr lang="en-US" sz="2000" dirty="0"/>
              <a:t>: sending spam data and opening a connection to a specified IP address port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4" name="Picture 10" descr="http://files.softicons.com/download/application-icons/adobe-cs3-icons-by-adam-betts/png/128x128/Adobe_Photoshop_Lightroom_Data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3" y="1456579"/>
            <a:ext cx="512272" cy="53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l="1249" t="7257" r="902" b="4020"/>
          <a:stretch/>
        </p:blipFill>
        <p:spPr>
          <a:xfrm>
            <a:off x="1069159" y="3190550"/>
            <a:ext cx="6605185" cy="1440000"/>
          </a:xfrm>
          <a:prstGeom prst="rect">
            <a:avLst/>
          </a:prstGeom>
        </p:spPr>
      </p:pic>
      <p:sp>
        <p:nvSpPr>
          <p:cNvPr id="66" name="Content Placeholder 5"/>
          <p:cNvSpPr txBox="1">
            <a:spLocks/>
          </p:cNvSpPr>
          <p:nvPr/>
        </p:nvSpPr>
        <p:spPr>
          <a:xfrm>
            <a:off x="982153" y="4612953"/>
            <a:ext cx="9973334" cy="1465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 Light" panose="020F03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i="1" dirty="0"/>
              <a:t>Positive predictive value (PPV)</a:t>
            </a:r>
            <a:r>
              <a:rPr lang="en-US" sz="2000" dirty="0">
                <a:sym typeface="Wingdings" panose="05000000000000000000" pitchFamily="2" charset="2"/>
              </a:rPr>
              <a:t> TP/(TP+FP)</a:t>
            </a:r>
            <a:endParaRPr lang="en-US" sz="2000" dirty="0"/>
          </a:p>
          <a:p>
            <a:pPr lvl="1"/>
            <a:r>
              <a:rPr lang="en-US" sz="2000" i="1" dirty="0"/>
              <a:t>Sensitivity</a:t>
            </a:r>
            <a:r>
              <a:rPr lang="en-US" sz="2000" dirty="0">
                <a:sym typeface="Wingdings" panose="05000000000000000000" pitchFamily="2" charset="2"/>
              </a:rPr>
              <a:t> TP/(TP+FN)</a:t>
            </a:r>
          </a:p>
          <a:p>
            <a:pPr lvl="1"/>
            <a:r>
              <a:rPr lang="en-US" sz="2000" i="1" dirty="0">
                <a:sym typeface="Wingdings" panose="05000000000000000000" pitchFamily="2" charset="2"/>
              </a:rPr>
              <a:t>F1-score</a:t>
            </a:r>
            <a:r>
              <a:rPr lang="en-US" sz="2000" dirty="0">
                <a:sym typeface="Wingdings" panose="05000000000000000000" pitchFamily="2" charset="2"/>
              </a:rPr>
              <a:t> (2TP)/(2TP+FP+FN)</a:t>
            </a:r>
            <a:endParaRPr lang="en-US" sz="2000" dirty="0"/>
          </a:p>
          <a:p>
            <a:pPr lvl="1"/>
            <a:r>
              <a:rPr lang="en-US" sz="2000" i="1" dirty="0"/>
              <a:t>Accuracy (ACC)</a:t>
            </a:r>
            <a:r>
              <a:rPr lang="en-US" sz="2000" dirty="0">
                <a:sym typeface="Wingdings" panose="05000000000000000000" pitchFamily="2" charset="2"/>
              </a:rPr>
              <a:t> ((TP+TN)/(TP+TN+FP+FN))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568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sp>
        <p:nvSpPr>
          <p:cNvPr id="63" name="Content Placeholder 5"/>
          <p:cNvSpPr>
            <a:spLocks noGrp="1"/>
          </p:cNvSpPr>
          <p:nvPr>
            <p:ph idx="1"/>
          </p:nvPr>
        </p:nvSpPr>
        <p:spPr>
          <a:xfrm>
            <a:off x="982153" y="1458409"/>
            <a:ext cx="9973334" cy="4646556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3-fold cross validation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Search space of sparsity level</a:t>
            </a:r>
            <a:r>
              <a:rPr lang="en-US" sz="2000" dirty="0">
                <a:sym typeface="Wingdings" panose="05000000000000000000" pitchFamily="2" charset="2"/>
              </a:rPr>
              <a:t> {5, 10, 15, 20, 30}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ym typeface="Wingdings" panose="05000000000000000000" pitchFamily="2" charset="2"/>
              </a:rPr>
              <a:t>Search space of rejection rate {0.01, 0.5, 1, 2, 3}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ym typeface="Wingdings" panose="05000000000000000000" pitchFamily="2" charset="2"/>
              </a:rPr>
              <a:t>Compare sparse representation (SR) vs. typical </a:t>
            </a:r>
            <a:r>
              <a:rPr lang="en-US" sz="2000" dirty="0" err="1">
                <a:sym typeface="Wingdings" panose="05000000000000000000" pitchFamily="2" charset="2"/>
              </a:rPr>
              <a:t>autoencoder</a:t>
            </a:r>
            <a:r>
              <a:rPr lang="en-US" sz="2000" dirty="0">
                <a:sym typeface="Wingdings" panose="05000000000000000000" pitchFamily="2" charset="2"/>
              </a:rPr>
              <a:t> (AE) with a single hidden layer</a:t>
            </a:r>
            <a:endParaRPr lang="en-US" sz="2000" dirty="0"/>
          </a:p>
          <a:p>
            <a:pPr lvl="1"/>
            <a:r>
              <a:rPr lang="en-US" sz="1800" dirty="0"/>
              <a:t>Number of epochs</a:t>
            </a:r>
            <a:r>
              <a:rPr lang="en-US" sz="1800" dirty="0">
                <a:sym typeface="Wingdings" panose="05000000000000000000" pitchFamily="2" charset="2"/>
              </a:rPr>
              <a:t> 50</a:t>
            </a:r>
            <a:endParaRPr lang="en-US" sz="1800" dirty="0"/>
          </a:p>
          <a:p>
            <a:pPr lvl="1"/>
            <a:r>
              <a:rPr lang="en-US" sz="1800" dirty="0"/>
              <a:t>Search space of number of nodes</a:t>
            </a:r>
            <a:r>
              <a:rPr lang="en-US" sz="1800" dirty="0">
                <a:sym typeface="Wingdings" panose="05000000000000000000" pitchFamily="2" charset="2"/>
              </a:rPr>
              <a:t> {20, 30, 40, 50, 60}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>
                <a:sym typeface="Wingdings" panose="05000000000000000000" pitchFamily="2" charset="2"/>
              </a:rPr>
              <a:t>Leave-one-device-out cross validation (LOOCV)</a:t>
            </a:r>
          </a:p>
          <a:p>
            <a:pPr lvl="1"/>
            <a:r>
              <a:rPr lang="en-US" sz="1800" dirty="0"/>
              <a:t>Benign instances from </a:t>
            </a:r>
            <a:r>
              <a:rPr lang="en-US" sz="1800" i="1" dirty="0"/>
              <a:t>S-1</a:t>
            </a:r>
            <a:r>
              <a:rPr lang="en-US" sz="1800" dirty="0"/>
              <a:t> </a:t>
            </a:r>
            <a:r>
              <a:rPr lang="en-US" sz="1800" dirty="0" err="1"/>
              <a:t>IoT</a:t>
            </a:r>
            <a:r>
              <a:rPr lang="en-US" sz="1800" dirty="0"/>
              <a:t> devices are used for hyper-parameter tuning</a:t>
            </a:r>
          </a:p>
          <a:p>
            <a:pPr lvl="1"/>
            <a:r>
              <a:rPr lang="en-US" sz="1800" i="1" dirty="0"/>
              <a:t>S</a:t>
            </a:r>
            <a:r>
              <a:rPr lang="en-US" sz="1800" dirty="0"/>
              <a:t>-</a:t>
            </a:r>
            <a:r>
              <a:rPr lang="en-US" sz="1800" dirty="0" err="1"/>
              <a:t>th</a:t>
            </a:r>
            <a:r>
              <a:rPr lang="en-US" sz="1800" dirty="0"/>
              <a:t> </a:t>
            </a:r>
            <a:r>
              <a:rPr lang="en-US" sz="1800" dirty="0" err="1"/>
              <a:t>IoT</a:t>
            </a:r>
            <a:r>
              <a:rPr lang="en-US" sz="1800" dirty="0"/>
              <a:t> device’s benign instances coupled with malicious instances from all other </a:t>
            </a:r>
            <a:r>
              <a:rPr lang="en-US" sz="1800" dirty="0" err="1"/>
              <a:t>IoT</a:t>
            </a:r>
            <a:r>
              <a:rPr lang="en-US" sz="1800" dirty="0"/>
              <a:t> devices are used for performance evaluation</a:t>
            </a:r>
          </a:p>
          <a:p>
            <a:pPr lvl="1"/>
            <a:r>
              <a:rPr lang="en-US" sz="1800" dirty="0"/>
              <a:t>LOOCV is repeated </a:t>
            </a:r>
            <a:r>
              <a:rPr lang="en-US" sz="1800" i="1" dirty="0"/>
              <a:t>S</a:t>
            </a:r>
            <a:r>
              <a:rPr lang="en-US" sz="1800" dirty="0"/>
              <a:t> times and the average performance is computed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100, 300, 500 benign instances per </a:t>
            </a:r>
            <a:r>
              <a:rPr lang="en-US" sz="2000" dirty="0" err="1"/>
              <a:t>IoT</a:t>
            </a:r>
            <a:r>
              <a:rPr lang="en-US" sz="2000" dirty="0"/>
              <a:t> device for cross validation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1600 total malicious instances from all </a:t>
            </a:r>
            <a:r>
              <a:rPr lang="en-US" sz="2000" dirty="0" err="1"/>
              <a:t>IoT</a:t>
            </a:r>
            <a:r>
              <a:rPr lang="en-US" sz="2000" dirty="0"/>
              <a:t> devices for testing</a:t>
            </a:r>
          </a:p>
        </p:txBody>
      </p:sp>
      <p:pic>
        <p:nvPicPr>
          <p:cNvPr id="64" name="Picture 10" descr="http://files.softicons.com/download/application-icons/adobe-cs3-icons-by-adam-betts/png/128x128/Adobe_Photoshop_Lightroom_Data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3" y="1456579"/>
            <a:ext cx="512272" cy="53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29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5106" t="2903" r="3486" b="2867"/>
          <a:stretch/>
        </p:blipFill>
        <p:spPr>
          <a:xfrm>
            <a:off x="661595" y="2298462"/>
            <a:ext cx="3108960" cy="22588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l="1560" t="2395" r="2123" b="986"/>
          <a:stretch/>
        </p:blipFill>
        <p:spPr>
          <a:xfrm>
            <a:off x="4469803" y="2298461"/>
            <a:ext cx="3108960" cy="23006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/>
          <a:srcRect l="3844" t="670" r="1172" b="2512"/>
          <a:stretch/>
        </p:blipFill>
        <p:spPr>
          <a:xfrm>
            <a:off x="8278011" y="2298461"/>
            <a:ext cx="3108960" cy="2300687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1446531" y="1860159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COMBO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56196" y="1860159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 kern="0" dirty="0">
                <a:solidFill>
                  <a:schemeClr val="tx1"/>
                </a:solidFill>
                <a:latin typeface="Lato Light" panose="020F0302020204030203" pitchFamily="34" charset="0"/>
              </a:rPr>
              <a:t>Junk</a:t>
            </a:r>
            <a:endParaRPr kumimoji="0" lang="en-US" sz="13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064482" y="1860159"/>
            <a:ext cx="1152000" cy="43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 Light" panose="020F0302020204030203" pitchFamily="34" charset="0"/>
              </a:rPr>
              <a:t>Scan</a:t>
            </a:r>
          </a:p>
        </p:txBody>
      </p:sp>
    </p:spTree>
    <p:extLst>
      <p:ext uri="{BB962C8B-B14F-4D97-AF65-F5344CB8AC3E}">
        <p14:creationId xmlns:p14="http://schemas.microsoft.com/office/powerpoint/2010/main" val="1827941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 case: BASHLITE botnet attack</a:t>
            </a:r>
          </a:p>
        </p:txBody>
      </p:sp>
      <p:pic>
        <p:nvPicPr>
          <p:cNvPr id="24" name="Picture 2" descr="https://encrypted-tbn0.gstatic.com/images?q=tbn:ANd9GcQCgSYJQBh4Q2Uqe11ghJKigkZB9qIA5auli3vymndbwzYjfDRPk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36" y="1669044"/>
            <a:ext cx="2743200" cy="925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le 24"/>
          <p:cNvSpPr>
            <a:spLocks noChangeAspect="1"/>
          </p:cNvSpPr>
          <p:nvPr/>
        </p:nvSpPr>
        <p:spPr>
          <a:xfrm>
            <a:off x="2460369" y="2648719"/>
            <a:ext cx="8778240" cy="1396261"/>
          </a:xfrm>
          <a:prstGeom prst="roundRect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Lato Light" panose="020F0302020204030203" pitchFamily="34" charset="0"/>
              </a:rPr>
              <a:t>SR achieves superior performance</a:t>
            </a:r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 in light of Sensitivity, F1-score and ACC, while AE achieves slightly better results in terms of PPV. That means that </a:t>
            </a:r>
            <a:r>
              <a:rPr lang="en-US" sz="2000" b="1" dirty="0">
                <a:solidFill>
                  <a:schemeClr val="tx1"/>
                </a:solidFill>
                <a:latin typeface="Lato Light" panose="020F0302020204030203" pitchFamily="34" charset="0"/>
              </a:rPr>
              <a:t>SR is robust</a:t>
            </a:r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 in accurately detecting both malicious and normal </a:t>
            </a:r>
            <a:r>
              <a:rPr lang="en-US" sz="2000" dirty="0" err="1">
                <a:solidFill>
                  <a:schemeClr val="tx1"/>
                </a:solidFill>
                <a:latin typeface="Lato Light" panose="020F0302020204030203" pitchFamily="34" charset="0"/>
              </a:rPr>
              <a:t>behaviour</a:t>
            </a:r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 in the </a:t>
            </a:r>
            <a:r>
              <a:rPr lang="en-US" sz="20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 network</a:t>
            </a:r>
          </a:p>
        </p:txBody>
      </p:sp>
      <p:sp>
        <p:nvSpPr>
          <p:cNvPr id="26" name="Rounded Rectangle 25"/>
          <p:cNvSpPr>
            <a:spLocks noChangeAspect="1"/>
          </p:cNvSpPr>
          <p:nvPr/>
        </p:nvSpPr>
        <p:spPr>
          <a:xfrm>
            <a:off x="2460369" y="4366857"/>
            <a:ext cx="8778240" cy="746285"/>
          </a:xfrm>
          <a:prstGeom prst="roundRect">
            <a:avLst/>
          </a:prstGeom>
          <a:noFill/>
          <a:ln w="19050">
            <a:solidFill>
              <a:srgbClr val="0172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The time complexity between SR and AE is </a:t>
            </a:r>
            <a:r>
              <a:rPr lang="en-US" sz="2000" b="1" dirty="0">
                <a:solidFill>
                  <a:schemeClr val="tx1"/>
                </a:solidFill>
                <a:latin typeface="Lato Light" panose="020F0302020204030203" pitchFamily="34" charset="0"/>
              </a:rPr>
              <a:t>comparable and low</a:t>
            </a:r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 and thus SR can be applied for accurate and fast </a:t>
            </a:r>
            <a:r>
              <a:rPr lang="en-US" sz="2000" dirty="0" err="1">
                <a:solidFill>
                  <a:schemeClr val="tx1"/>
                </a:solidFill>
                <a:latin typeface="Lato Light" panose="020F0302020204030203" pitchFamily="34" charset="0"/>
              </a:rPr>
              <a:t>IoT</a:t>
            </a:r>
            <a:r>
              <a:rPr lang="en-US" sz="2000" dirty="0">
                <a:solidFill>
                  <a:schemeClr val="tx1"/>
                </a:solidFill>
                <a:latin typeface="Lato Light" panose="020F0302020204030203" pitchFamily="34" charset="0"/>
              </a:rPr>
              <a:t> botnet attack detection</a:t>
            </a:r>
          </a:p>
        </p:txBody>
      </p:sp>
    </p:spTree>
    <p:extLst>
      <p:ext uri="{BB962C8B-B14F-4D97-AF65-F5344CB8AC3E}">
        <p14:creationId xmlns:p14="http://schemas.microsoft.com/office/powerpoint/2010/main" val="52668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8520" y="6413614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Lato" panose="020F0502020204030203" pitchFamily="34" charset="0"/>
              </a:rPr>
              <a:t>Aarhus, Denmark, 17-21 June 2019</a:t>
            </a:r>
          </a:p>
        </p:txBody>
      </p:sp>
      <p:pic>
        <p:nvPicPr>
          <p:cNvPr id="11" name="Picture 4" descr="Image result for GIo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026" y="6283515"/>
            <a:ext cx="8988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4C12566-D56F-6840-8FA1-4E8DADFE4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974" y="6284131"/>
            <a:ext cx="1927138" cy="43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596" y="6184254"/>
            <a:ext cx="1697903" cy="50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331231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98119" y="-635"/>
            <a:ext cx="11766379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Future directions</a:t>
            </a:r>
          </a:p>
        </p:txBody>
      </p:sp>
      <p:sp>
        <p:nvSpPr>
          <p:cNvPr id="14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Examine the efficiency of the proposed approach on more </a:t>
            </a:r>
            <a:r>
              <a:rPr lang="en-US" sz="2400" dirty="0" err="1"/>
              <a:t>IoT</a:t>
            </a:r>
            <a:r>
              <a:rPr lang="en-US" sz="2400" dirty="0"/>
              <a:t> botnet attack datasets and scenarios</a:t>
            </a:r>
          </a:p>
          <a:p>
            <a:endParaRPr lang="en-US" sz="2400" dirty="0"/>
          </a:p>
          <a:p>
            <a:r>
              <a:rPr lang="en-US" sz="2400" dirty="0"/>
              <a:t>Perform thorough comparisons in terms of detection accuracy and time complexity with additional lightweight </a:t>
            </a:r>
            <a:r>
              <a:rPr lang="en-US" sz="2400" dirty="0" err="1"/>
              <a:t>IoT</a:t>
            </a:r>
            <a:r>
              <a:rPr lang="en-US" sz="2400" dirty="0"/>
              <a:t> botnet attack detection methods </a:t>
            </a:r>
          </a:p>
        </p:txBody>
      </p:sp>
    </p:spTree>
    <p:extLst>
      <p:ext uri="{BB962C8B-B14F-4D97-AF65-F5344CB8AC3E}">
        <p14:creationId xmlns:p14="http://schemas.microsoft.com/office/powerpoint/2010/main" val="266103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thetomatos.com/wp-content/uploads/2016/01/free-download-images-of-thank-you-clipart-be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85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53578</TotalTime>
  <Words>1381</Words>
  <Application>Microsoft Office PowerPoint</Application>
  <PresentationFormat>Widescreen</PresentationFormat>
  <Paragraphs>247</Paragraphs>
  <Slides>19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Book Antiqua</vt:lpstr>
      <vt:lpstr>Calibri</vt:lpstr>
      <vt:lpstr>Cambria Math</vt:lpstr>
      <vt:lpstr>Lato</vt:lpstr>
      <vt:lpstr>Lato Light</vt:lpstr>
      <vt:lpstr>Wingdings</vt:lpstr>
      <vt:lpstr>Office Theme</vt:lpstr>
      <vt:lpstr>Equation</vt:lpstr>
      <vt:lpstr>Botnet Attack Detection at the IoT Edge Based on Sparse Representation</vt:lpstr>
      <vt:lpstr>Introduction</vt:lpstr>
      <vt:lpstr>Introduction</vt:lpstr>
      <vt:lpstr>Motivation &amp; Background</vt:lpstr>
      <vt:lpstr>Motivation &amp; Background</vt:lpstr>
      <vt:lpstr>IoT network traffic data</vt:lpstr>
      <vt:lpstr>IoT network traffic data</vt:lpstr>
      <vt:lpstr>Proposed IoT botnet attack detection method</vt:lpstr>
      <vt:lpstr>Proposed IoT botnet attack detection method</vt:lpstr>
      <vt:lpstr>Decision threshold estimation</vt:lpstr>
      <vt:lpstr>Decision threshold estimation</vt:lpstr>
      <vt:lpstr>Decision threshold estimation</vt:lpstr>
      <vt:lpstr>Majority voting scheme</vt:lpstr>
      <vt:lpstr>Test case: BASHLITE botnet attack</vt:lpstr>
      <vt:lpstr>Test case: BASHLITE botnet attack</vt:lpstr>
      <vt:lpstr>Test case: BASHLITE botnet attack</vt:lpstr>
      <vt:lpstr>Test case: BASHLITE botnet attack</vt:lpstr>
      <vt:lpstr>Future directions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Compression of Snapshot Hyperspectral Images</dc:title>
  <dc:creator>George Tzagkarakis</dc:creator>
  <cp:lastModifiedBy>admin</cp:lastModifiedBy>
  <cp:revision>908</cp:revision>
  <dcterms:created xsi:type="dcterms:W3CDTF">2015-07-13T08:37:20Z</dcterms:created>
  <dcterms:modified xsi:type="dcterms:W3CDTF">2026-05-29T10:43:37Z</dcterms:modified>
</cp:coreProperties>
</file>