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7"/>
  </p:notesMasterIdLst>
  <p:sldIdLst>
    <p:sldId id="256" r:id="rId2"/>
    <p:sldId id="257" r:id="rId3"/>
    <p:sldId id="389" r:id="rId4"/>
    <p:sldId id="339" r:id="rId5"/>
    <p:sldId id="374" r:id="rId6"/>
    <p:sldId id="317" r:id="rId7"/>
    <p:sldId id="375" r:id="rId8"/>
    <p:sldId id="376" r:id="rId9"/>
    <p:sldId id="444" r:id="rId10"/>
    <p:sldId id="445" r:id="rId11"/>
    <p:sldId id="446" r:id="rId12"/>
    <p:sldId id="447" r:id="rId13"/>
    <p:sldId id="448" r:id="rId14"/>
    <p:sldId id="449" r:id="rId15"/>
    <p:sldId id="450" r:id="rId16"/>
    <p:sldId id="451" r:id="rId17"/>
    <p:sldId id="459" r:id="rId18"/>
    <p:sldId id="452" r:id="rId19"/>
    <p:sldId id="453" r:id="rId20"/>
    <p:sldId id="457" r:id="rId21"/>
    <p:sldId id="458" r:id="rId22"/>
    <p:sldId id="454" r:id="rId23"/>
    <p:sldId id="455" r:id="rId24"/>
    <p:sldId id="456" r:id="rId25"/>
    <p:sldId id="377" r:id="rId26"/>
    <p:sldId id="378" r:id="rId27"/>
    <p:sldId id="379" r:id="rId28"/>
    <p:sldId id="464" r:id="rId29"/>
    <p:sldId id="380" r:id="rId30"/>
    <p:sldId id="465" r:id="rId31"/>
    <p:sldId id="381" r:id="rId32"/>
    <p:sldId id="382" r:id="rId33"/>
    <p:sldId id="383" r:id="rId34"/>
    <p:sldId id="384" r:id="rId35"/>
    <p:sldId id="386" r:id="rId36"/>
    <p:sldId id="387" r:id="rId37"/>
    <p:sldId id="388" r:id="rId38"/>
    <p:sldId id="439" r:id="rId39"/>
    <p:sldId id="411" r:id="rId40"/>
    <p:sldId id="413" r:id="rId41"/>
    <p:sldId id="414" r:id="rId42"/>
    <p:sldId id="415" r:id="rId43"/>
    <p:sldId id="416" r:id="rId44"/>
    <p:sldId id="467" r:id="rId45"/>
    <p:sldId id="417" r:id="rId46"/>
    <p:sldId id="418" r:id="rId47"/>
    <p:sldId id="461" r:id="rId48"/>
    <p:sldId id="421" r:id="rId49"/>
    <p:sldId id="422" r:id="rId50"/>
    <p:sldId id="423" r:id="rId51"/>
    <p:sldId id="424" r:id="rId52"/>
    <p:sldId id="425" r:id="rId53"/>
    <p:sldId id="426" r:id="rId54"/>
    <p:sldId id="427" r:id="rId55"/>
    <p:sldId id="463" r:id="rId56"/>
    <p:sldId id="429" r:id="rId57"/>
    <p:sldId id="466" r:id="rId58"/>
    <p:sldId id="430" r:id="rId59"/>
    <p:sldId id="431" r:id="rId60"/>
    <p:sldId id="432" r:id="rId61"/>
    <p:sldId id="433" r:id="rId62"/>
    <p:sldId id="434" r:id="rId63"/>
    <p:sldId id="440" r:id="rId64"/>
    <p:sldId id="442" r:id="rId65"/>
    <p:sldId id="282" r:id="rId6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3300"/>
    <a:srgbClr val="00CCFF"/>
    <a:srgbClr val="DD2F2F"/>
    <a:srgbClr val="0000FF"/>
    <a:srgbClr val="2EFB3F"/>
    <a:srgbClr val="33CC33"/>
    <a:srgbClr val="5BC750"/>
    <a:srgbClr val="68E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88229" autoAdjust="0"/>
  </p:normalViewPr>
  <p:slideViewPr>
    <p:cSldViewPr>
      <p:cViewPr varScale="1">
        <p:scale>
          <a:sx n="142" d="100"/>
          <a:sy n="142" d="100"/>
        </p:scale>
        <p:origin x="2232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38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Relationship Id="rId9" Type="http://schemas.openxmlformats.org/officeDocument/2006/relationships/image" Target="../media/image3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10" Type="http://schemas.openxmlformats.org/officeDocument/2006/relationships/image" Target="../media/image46.wmf"/><Relationship Id="rId4" Type="http://schemas.openxmlformats.org/officeDocument/2006/relationships/image" Target="../media/image40.wmf"/><Relationship Id="rId9" Type="http://schemas.openxmlformats.org/officeDocument/2006/relationships/image" Target="../media/image4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image" Target="../media/image63.wmf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12" Type="http://schemas.openxmlformats.org/officeDocument/2006/relationships/image" Target="../media/image62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11" Type="http://schemas.openxmlformats.org/officeDocument/2006/relationships/image" Target="../media/image61.wmf"/><Relationship Id="rId5" Type="http://schemas.openxmlformats.org/officeDocument/2006/relationships/image" Target="../media/image55.wmf"/><Relationship Id="rId10" Type="http://schemas.openxmlformats.org/officeDocument/2006/relationships/image" Target="../media/image60.wmf"/><Relationship Id="rId4" Type="http://schemas.openxmlformats.org/officeDocument/2006/relationships/image" Target="../media/image54.wmf"/><Relationship Id="rId9" Type="http://schemas.openxmlformats.org/officeDocument/2006/relationships/image" Target="../media/image5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0.wmf"/><Relationship Id="rId1" Type="http://schemas.openxmlformats.org/officeDocument/2006/relationships/image" Target="../media/image74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6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4" Type="http://schemas.openxmlformats.org/officeDocument/2006/relationships/image" Target="../media/image8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4" Type="http://schemas.openxmlformats.org/officeDocument/2006/relationships/image" Target="../media/image9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image" Target="../media/image85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Relationship Id="rId4" Type="http://schemas.openxmlformats.org/officeDocument/2006/relationships/image" Target="../media/image104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13" Type="http://schemas.openxmlformats.org/officeDocument/2006/relationships/image" Target="../media/image117.wmf"/><Relationship Id="rId3" Type="http://schemas.openxmlformats.org/officeDocument/2006/relationships/image" Target="../media/image107.wmf"/><Relationship Id="rId7" Type="http://schemas.openxmlformats.org/officeDocument/2006/relationships/image" Target="../media/image111.wmf"/><Relationship Id="rId12" Type="http://schemas.openxmlformats.org/officeDocument/2006/relationships/image" Target="../media/image116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Relationship Id="rId6" Type="http://schemas.openxmlformats.org/officeDocument/2006/relationships/image" Target="../media/image110.wmf"/><Relationship Id="rId11" Type="http://schemas.openxmlformats.org/officeDocument/2006/relationships/image" Target="../media/image115.wmf"/><Relationship Id="rId5" Type="http://schemas.openxmlformats.org/officeDocument/2006/relationships/image" Target="../media/image109.wmf"/><Relationship Id="rId15" Type="http://schemas.openxmlformats.org/officeDocument/2006/relationships/image" Target="../media/image119.wmf"/><Relationship Id="rId10" Type="http://schemas.openxmlformats.org/officeDocument/2006/relationships/image" Target="../media/image114.wmf"/><Relationship Id="rId4" Type="http://schemas.openxmlformats.org/officeDocument/2006/relationships/image" Target="../media/image108.wmf"/><Relationship Id="rId9" Type="http://schemas.openxmlformats.org/officeDocument/2006/relationships/image" Target="../media/image113.wmf"/><Relationship Id="rId14" Type="http://schemas.openxmlformats.org/officeDocument/2006/relationships/image" Target="../media/image11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image" Target="../media/image12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" Type="http://schemas.openxmlformats.org/officeDocument/2006/relationships/image" Target="../media/image130.wmf"/><Relationship Id="rId4" Type="http://schemas.openxmlformats.org/officeDocument/2006/relationships/image" Target="../media/image13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wmf"/><Relationship Id="rId2" Type="http://schemas.openxmlformats.org/officeDocument/2006/relationships/image" Target="../media/image135.wmf"/><Relationship Id="rId1" Type="http://schemas.openxmlformats.org/officeDocument/2006/relationships/image" Target="../media/image134.wmf"/><Relationship Id="rId4" Type="http://schemas.openxmlformats.org/officeDocument/2006/relationships/image" Target="../media/image13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wmf"/><Relationship Id="rId1" Type="http://schemas.openxmlformats.org/officeDocument/2006/relationships/image" Target="../media/image8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9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wmf"/><Relationship Id="rId3" Type="http://schemas.openxmlformats.org/officeDocument/2006/relationships/image" Target="../media/image156.wmf"/><Relationship Id="rId7" Type="http://schemas.openxmlformats.org/officeDocument/2006/relationships/image" Target="../media/image160.wmf"/><Relationship Id="rId2" Type="http://schemas.openxmlformats.org/officeDocument/2006/relationships/image" Target="../media/image155.wmf"/><Relationship Id="rId1" Type="http://schemas.openxmlformats.org/officeDocument/2006/relationships/image" Target="../media/image149.wmf"/><Relationship Id="rId6" Type="http://schemas.openxmlformats.org/officeDocument/2006/relationships/image" Target="../media/image159.wmf"/><Relationship Id="rId5" Type="http://schemas.openxmlformats.org/officeDocument/2006/relationships/image" Target="../media/image158.wmf"/><Relationship Id="rId4" Type="http://schemas.openxmlformats.org/officeDocument/2006/relationships/image" Target="../media/image157.wmf"/><Relationship Id="rId9" Type="http://schemas.openxmlformats.org/officeDocument/2006/relationships/image" Target="../media/image162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wmf"/><Relationship Id="rId3" Type="http://schemas.openxmlformats.org/officeDocument/2006/relationships/image" Target="../media/image213.wmf"/><Relationship Id="rId7" Type="http://schemas.openxmlformats.org/officeDocument/2006/relationships/image" Target="../media/image217.wmf"/><Relationship Id="rId2" Type="http://schemas.openxmlformats.org/officeDocument/2006/relationships/image" Target="../media/image212.wmf"/><Relationship Id="rId1" Type="http://schemas.openxmlformats.org/officeDocument/2006/relationships/image" Target="../media/image211.wmf"/><Relationship Id="rId6" Type="http://schemas.openxmlformats.org/officeDocument/2006/relationships/image" Target="../media/image216.wmf"/><Relationship Id="rId5" Type="http://schemas.openxmlformats.org/officeDocument/2006/relationships/image" Target="../media/image215.wmf"/><Relationship Id="rId4" Type="http://schemas.openxmlformats.org/officeDocument/2006/relationships/image" Target="../media/image214.wmf"/><Relationship Id="rId9" Type="http://schemas.openxmlformats.org/officeDocument/2006/relationships/image" Target="../media/image219.wmf"/></Relationships>
</file>

<file path=ppt/drawings/_rels/vmlDrawing2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wmf"/><Relationship Id="rId3" Type="http://schemas.openxmlformats.org/officeDocument/2006/relationships/image" Target="../media/image213.wmf"/><Relationship Id="rId7" Type="http://schemas.openxmlformats.org/officeDocument/2006/relationships/image" Target="../media/image230.wmf"/><Relationship Id="rId12" Type="http://schemas.openxmlformats.org/officeDocument/2006/relationships/image" Target="../media/image233.wmf"/><Relationship Id="rId2" Type="http://schemas.openxmlformats.org/officeDocument/2006/relationships/image" Target="../media/image212.wmf"/><Relationship Id="rId1" Type="http://schemas.openxmlformats.org/officeDocument/2006/relationships/image" Target="../media/image228.wmf"/><Relationship Id="rId6" Type="http://schemas.openxmlformats.org/officeDocument/2006/relationships/image" Target="../media/image216.wmf"/><Relationship Id="rId11" Type="http://schemas.openxmlformats.org/officeDocument/2006/relationships/image" Target="../media/image232.wmf"/><Relationship Id="rId5" Type="http://schemas.openxmlformats.org/officeDocument/2006/relationships/image" Target="../media/image215.wmf"/><Relationship Id="rId10" Type="http://schemas.openxmlformats.org/officeDocument/2006/relationships/image" Target="../media/image231.wmf"/><Relationship Id="rId4" Type="http://schemas.openxmlformats.org/officeDocument/2006/relationships/image" Target="../media/image229.wmf"/><Relationship Id="rId9" Type="http://schemas.openxmlformats.org/officeDocument/2006/relationships/image" Target="../media/image2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E4E1A-7C82-48B1-9141-4FDA4974FACC}" type="datetimeFigureOut">
              <a:rPr lang="el-GR" smtClean="0"/>
              <a:pPr/>
              <a:t>29/5/2026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774831-376B-44C2-B341-B9F66EFF6E1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283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1</a:t>
            </a:fld>
            <a:endParaRPr lang="el-G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alt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="1" i="1" u="none" strike="noStrike" kern="1200" baseline="0" dirty="0">
              <a:solidFill>
                <a:srgbClr val="FF0000"/>
              </a:solidFill>
              <a:latin typeface="+mn-lt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55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58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59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62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63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74831-376B-44C2-B341-B9F66EFF6E10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69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1" name="20 - Ορθογώνιο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32 - Ορθογώνιο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- Ορθογώνιο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- Ορθογώνιο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/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539552" y="6369998"/>
            <a:ext cx="1981200" cy="365760"/>
          </a:xfrm>
        </p:spPr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8" name="7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7" name="6 - Ορθογώνιο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8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el-GR" dirty="0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6" name="5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- Ευθεία γραμμή σύνδεσης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Θέση περιεχομένου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dirty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dirty="0"/>
              <a:t>Δεύτερου επιπέδου</a:t>
            </a:r>
          </a:p>
          <a:p>
            <a:pPr lvl="2" eaLnBrk="1" latinLnBrk="0" hangingPunct="1"/>
            <a:r>
              <a:rPr kumimoji="0" lang="el-GR" dirty="0"/>
              <a:t>Τρίτου επιπέδου</a:t>
            </a:r>
          </a:p>
          <a:p>
            <a:pPr lvl="3" eaLnBrk="1" latinLnBrk="0" hangingPunct="1"/>
            <a:r>
              <a:rPr kumimoji="0" lang="el-GR" dirty="0"/>
              <a:t>Τέταρτου επιπέδου</a:t>
            </a:r>
          </a:p>
          <a:p>
            <a:pPr lvl="4" eaLnBrk="1" latinLnBrk="0" hangingPunct="1"/>
            <a:r>
              <a:rPr kumimoji="0" lang="el-GR" dirty="0"/>
              <a:t>Πέμπτου επιπέδου</a:t>
            </a:r>
            <a:endParaRPr kumimoji="0" lang="en-US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898648" y="6383646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ctr"/>
            <a:endParaRPr lang="el-GR" dirty="0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539552" y="6383646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28" name="27 - Ευθεία γραμμή σύνδεσης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- Ευθεία γραμμή σύνδεσης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2 - Θέση υποσέλιδου"/>
          <p:cNvSpPr txBox="1">
            <a:spLocks/>
          </p:cNvSpPr>
          <p:nvPr userDrawn="1"/>
        </p:nvSpPr>
        <p:spPr>
          <a:xfrm>
            <a:off x="6429388" y="6385254"/>
            <a:ext cx="2571768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Heraklion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1/7/2014</a:t>
            </a: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4 - Θέση υποσέλιδου"/>
          <p:cNvSpPr txBox="1">
            <a:spLocks/>
          </p:cNvSpPr>
          <p:nvPr userDrawn="1"/>
        </p:nvSpPr>
        <p:spPr>
          <a:xfrm>
            <a:off x="816280" y="6373379"/>
            <a:ext cx="2643206" cy="36576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Tzagkarakis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872" y="4332"/>
            <a:ext cx="2495352" cy="7739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8" y="15158"/>
            <a:ext cx="738000" cy="73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wmf"/><Relationship Id="rId7" Type="http://schemas.openxmlformats.org/officeDocument/2006/relationships/image" Target="../media/image9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7.wmf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image" Target="../media/image11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11" Type="http://schemas.openxmlformats.org/officeDocument/2006/relationships/image" Target="../media/image16.png"/><Relationship Id="rId5" Type="http://schemas.openxmlformats.org/officeDocument/2006/relationships/image" Target="../media/image5.wmf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3.png"/><Relationship Id="rId4" Type="http://schemas.openxmlformats.org/officeDocument/2006/relationships/image" Target="../media/image4.wmf"/><Relationship Id="rId9" Type="http://schemas.openxmlformats.org/officeDocument/2006/relationships/image" Target="../media/image14.png"/><Relationship Id="rId1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8.wmf"/><Relationship Id="rId18" Type="http://schemas.openxmlformats.org/officeDocument/2006/relationships/oleObject" Target="../embeddings/oleObject7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32.wmf"/><Relationship Id="rId7" Type="http://schemas.openxmlformats.org/officeDocument/2006/relationships/image" Target="../media/image36.png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.bin"/><Relationship Id="rId20" Type="http://schemas.openxmlformats.org/officeDocument/2006/relationships/oleObject" Target="../embeddings/oleObject8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png"/><Relationship Id="rId11" Type="http://schemas.openxmlformats.org/officeDocument/2006/relationships/image" Target="../media/image27.wmf"/><Relationship Id="rId5" Type="http://schemas.openxmlformats.org/officeDocument/2006/relationships/image" Target="../media/image34.png"/><Relationship Id="rId15" Type="http://schemas.openxmlformats.org/officeDocument/2006/relationships/image" Target="../media/image29.wmf"/><Relationship Id="rId23" Type="http://schemas.openxmlformats.org/officeDocument/2006/relationships/image" Target="../media/image33.wmf"/><Relationship Id="rId10" Type="http://schemas.openxmlformats.org/officeDocument/2006/relationships/oleObject" Target="../embeddings/oleObject3.bin"/><Relationship Id="rId19" Type="http://schemas.openxmlformats.org/officeDocument/2006/relationships/image" Target="../media/image31.wmf"/><Relationship Id="rId4" Type="http://schemas.openxmlformats.org/officeDocument/2006/relationships/image" Target="../media/image25.wmf"/><Relationship Id="rId9" Type="http://schemas.openxmlformats.org/officeDocument/2006/relationships/image" Target="../media/image26.wmf"/><Relationship Id="rId14" Type="http://schemas.openxmlformats.org/officeDocument/2006/relationships/oleObject" Target="../embeddings/oleObject5.bin"/><Relationship Id="rId22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image" Target="../media/image49.png"/><Relationship Id="rId18" Type="http://schemas.openxmlformats.org/officeDocument/2006/relationships/image" Target="../media/image42.wmf"/><Relationship Id="rId26" Type="http://schemas.openxmlformats.org/officeDocument/2006/relationships/oleObject" Target="../embeddings/oleObject20.bin"/><Relationship Id="rId3" Type="http://schemas.openxmlformats.org/officeDocument/2006/relationships/oleObject" Target="../embeddings/oleObject10.bin"/><Relationship Id="rId21" Type="http://schemas.openxmlformats.org/officeDocument/2006/relationships/oleObject" Target="../embeddings/oleObject17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48.png"/><Relationship Id="rId17" Type="http://schemas.openxmlformats.org/officeDocument/2006/relationships/oleObject" Target="../embeddings/oleObject15.bin"/><Relationship Id="rId25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1.wmf"/><Relationship Id="rId20" Type="http://schemas.openxmlformats.org/officeDocument/2006/relationships/image" Target="../media/image43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38.wmf"/><Relationship Id="rId11" Type="http://schemas.openxmlformats.org/officeDocument/2006/relationships/image" Target="../media/image47.png"/><Relationship Id="rId24" Type="http://schemas.openxmlformats.org/officeDocument/2006/relationships/oleObject" Target="../embeddings/oleObject19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4.bin"/><Relationship Id="rId23" Type="http://schemas.openxmlformats.org/officeDocument/2006/relationships/oleObject" Target="../embeddings/oleObject18.bin"/><Relationship Id="rId10" Type="http://schemas.openxmlformats.org/officeDocument/2006/relationships/image" Target="../media/image40.wmf"/><Relationship Id="rId19" Type="http://schemas.openxmlformats.org/officeDocument/2006/relationships/oleObject" Target="../embeddings/oleObject16.bin"/><Relationship Id="rId4" Type="http://schemas.openxmlformats.org/officeDocument/2006/relationships/image" Target="../media/image37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50.png"/><Relationship Id="rId22" Type="http://schemas.openxmlformats.org/officeDocument/2006/relationships/image" Target="../media/image44.wmf"/><Relationship Id="rId27" Type="http://schemas.openxmlformats.org/officeDocument/2006/relationships/image" Target="../media/image46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54.wmf"/><Relationship Id="rId18" Type="http://schemas.openxmlformats.org/officeDocument/2006/relationships/oleObject" Target="../embeddings/oleObject27.bin"/><Relationship Id="rId26" Type="http://schemas.openxmlformats.org/officeDocument/2006/relationships/oleObject" Target="../embeddings/oleObject31.bin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58.wmf"/><Relationship Id="rId7" Type="http://schemas.openxmlformats.org/officeDocument/2006/relationships/image" Target="../media/image52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56.wmf"/><Relationship Id="rId25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6.bin"/><Relationship Id="rId20" Type="http://schemas.openxmlformats.org/officeDocument/2006/relationships/oleObject" Target="../embeddings/oleObject28.bin"/><Relationship Id="rId29" Type="http://schemas.openxmlformats.org/officeDocument/2006/relationships/image" Target="../media/image62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65.png"/><Relationship Id="rId24" Type="http://schemas.openxmlformats.org/officeDocument/2006/relationships/oleObject" Target="../embeddings/oleObject30.bin"/><Relationship Id="rId5" Type="http://schemas.openxmlformats.org/officeDocument/2006/relationships/image" Target="../media/image51.wmf"/><Relationship Id="rId15" Type="http://schemas.openxmlformats.org/officeDocument/2006/relationships/image" Target="../media/image55.wmf"/><Relationship Id="rId23" Type="http://schemas.openxmlformats.org/officeDocument/2006/relationships/image" Target="../media/image59.wmf"/><Relationship Id="rId28" Type="http://schemas.openxmlformats.org/officeDocument/2006/relationships/oleObject" Target="../embeddings/oleObject32.bin"/><Relationship Id="rId10" Type="http://schemas.openxmlformats.org/officeDocument/2006/relationships/image" Target="../media/image64.png"/><Relationship Id="rId19" Type="http://schemas.openxmlformats.org/officeDocument/2006/relationships/image" Target="../media/image57.wmf"/><Relationship Id="rId31" Type="http://schemas.openxmlformats.org/officeDocument/2006/relationships/image" Target="../media/image63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53.wmf"/><Relationship Id="rId14" Type="http://schemas.openxmlformats.org/officeDocument/2006/relationships/oleObject" Target="../embeddings/oleObject25.bin"/><Relationship Id="rId22" Type="http://schemas.openxmlformats.org/officeDocument/2006/relationships/oleObject" Target="../embeddings/oleObject29.bin"/><Relationship Id="rId27" Type="http://schemas.openxmlformats.org/officeDocument/2006/relationships/image" Target="../media/image61.wmf"/><Relationship Id="rId30" Type="http://schemas.openxmlformats.org/officeDocument/2006/relationships/oleObject" Target="../embeddings/oleObject3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66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5.wmf"/><Relationship Id="rId18" Type="http://schemas.openxmlformats.org/officeDocument/2006/relationships/image" Target="../media/image70.wmf"/><Relationship Id="rId3" Type="http://schemas.openxmlformats.org/officeDocument/2006/relationships/oleObject" Target="../embeddings/oleObject36.bin"/><Relationship Id="rId21" Type="http://schemas.openxmlformats.org/officeDocument/2006/relationships/oleObject" Target="../embeddings/oleObject40.bin"/><Relationship Id="rId7" Type="http://schemas.openxmlformats.org/officeDocument/2006/relationships/image" Target="../media/image16.png"/><Relationship Id="rId12" Type="http://schemas.openxmlformats.org/officeDocument/2006/relationships/image" Target="../media/image4.wmf"/><Relationship Id="rId1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9.wmf"/><Relationship Id="rId20" Type="http://schemas.openxmlformats.org/officeDocument/2006/relationships/image" Target="../media/image71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png"/><Relationship Id="rId11" Type="http://schemas.openxmlformats.org/officeDocument/2006/relationships/image" Target="../media/image24.png"/><Relationship Id="rId5" Type="http://schemas.openxmlformats.org/officeDocument/2006/relationships/image" Target="../media/image73.PNG"/><Relationship Id="rId15" Type="http://schemas.openxmlformats.org/officeDocument/2006/relationships/oleObject" Target="../embeddings/oleObject37.bin"/><Relationship Id="rId10" Type="http://schemas.openxmlformats.org/officeDocument/2006/relationships/image" Target="../media/image23.png"/><Relationship Id="rId19" Type="http://schemas.openxmlformats.org/officeDocument/2006/relationships/oleObject" Target="../embeddings/oleObject39.bin"/><Relationship Id="rId4" Type="http://schemas.openxmlformats.org/officeDocument/2006/relationships/image" Target="../media/image68.wmf"/><Relationship Id="rId9" Type="http://schemas.openxmlformats.org/officeDocument/2006/relationships/image" Target="../media/image22.png"/><Relationship Id="rId14" Type="http://schemas.openxmlformats.org/officeDocument/2006/relationships/image" Target="../media/image6.wmf"/><Relationship Id="rId22" Type="http://schemas.openxmlformats.org/officeDocument/2006/relationships/image" Target="../media/image7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6.wmf"/><Relationship Id="rId18" Type="http://schemas.openxmlformats.org/officeDocument/2006/relationships/oleObject" Target="../embeddings/oleObject43.bin"/><Relationship Id="rId26" Type="http://schemas.openxmlformats.org/officeDocument/2006/relationships/image" Target="../media/image72.wmf"/><Relationship Id="rId3" Type="http://schemas.openxmlformats.org/officeDocument/2006/relationships/oleObject" Target="../embeddings/oleObject41.bin"/><Relationship Id="rId21" Type="http://schemas.openxmlformats.org/officeDocument/2006/relationships/oleObject" Target="../embeddings/oleObject44.bin"/><Relationship Id="rId7" Type="http://schemas.openxmlformats.org/officeDocument/2006/relationships/image" Target="../media/image18.png"/><Relationship Id="rId12" Type="http://schemas.openxmlformats.org/officeDocument/2006/relationships/image" Target="../media/image5.wmf"/><Relationship Id="rId17" Type="http://schemas.openxmlformats.org/officeDocument/2006/relationships/image" Target="../media/image20.png"/><Relationship Id="rId25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wmf"/><Relationship Id="rId20" Type="http://schemas.openxmlformats.org/officeDocument/2006/relationships/image" Target="../media/image21.png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png"/><Relationship Id="rId11" Type="http://schemas.openxmlformats.org/officeDocument/2006/relationships/image" Target="../media/image4.wmf"/><Relationship Id="rId24" Type="http://schemas.openxmlformats.org/officeDocument/2006/relationships/image" Target="../media/image71.wmf"/><Relationship Id="rId5" Type="http://schemas.openxmlformats.org/officeDocument/2006/relationships/image" Target="../media/image12.png"/><Relationship Id="rId15" Type="http://schemas.openxmlformats.org/officeDocument/2006/relationships/image" Target="../media/image70.wmf"/><Relationship Id="rId23" Type="http://schemas.openxmlformats.org/officeDocument/2006/relationships/oleObject" Target="../embeddings/oleObject45.bin"/><Relationship Id="rId10" Type="http://schemas.openxmlformats.org/officeDocument/2006/relationships/image" Target="../media/image24.png"/><Relationship Id="rId19" Type="http://schemas.openxmlformats.org/officeDocument/2006/relationships/image" Target="../media/image75.wmf"/><Relationship Id="rId4" Type="http://schemas.openxmlformats.org/officeDocument/2006/relationships/image" Target="../media/image74.wmf"/><Relationship Id="rId9" Type="http://schemas.openxmlformats.org/officeDocument/2006/relationships/image" Target="../media/image23.png"/><Relationship Id="rId14" Type="http://schemas.openxmlformats.org/officeDocument/2006/relationships/oleObject" Target="../embeddings/oleObject42.bin"/><Relationship Id="rId22" Type="http://schemas.openxmlformats.org/officeDocument/2006/relationships/image" Target="../media/image6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76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image" Target="../media/image81.png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8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8.w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70.wmf"/><Relationship Id="rId4" Type="http://schemas.openxmlformats.org/officeDocument/2006/relationships/image" Target="../media/image82.png"/><Relationship Id="rId9" Type="http://schemas.openxmlformats.org/officeDocument/2006/relationships/oleObject" Target="../embeddings/oleObject5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8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85.wmf"/><Relationship Id="rId4" Type="http://schemas.openxmlformats.org/officeDocument/2006/relationships/oleObject" Target="../embeddings/oleObject5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92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8.wmf"/><Relationship Id="rId12" Type="http://schemas.openxmlformats.org/officeDocument/2006/relationships/image" Target="../media/image9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90.wmf"/><Relationship Id="rId5" Type="http://schemas.openxmlformats.org/officeDocument/2006/relationships/image" Target="../media/image87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89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85.wmf"/><Relationship Id="rId4" Type="http://schemas.openxmlformats.org/officeDocument/2006/relationships/oleObject" Target="../embeddings/oleObject61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0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104.wmf"/><Relationship Id="rId5" Type="http://schemas.openxmlformats.org/officeDocument/2006/relationships/image" Target="../media/image101.wmf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3.bin"/><Relationship Id="rId9" Type="http://schemas.openxmlformats.org/officeDocument/2006/relationships/image" Target="../media/image103.wmf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9.wmf"/><Relationship Id="rId18" Type="http://schemas.openxmlformats.org/officeDocument/2006/relationships/oleObject" Target="../embeddings/oleObject74.bin"/><Relationship Id="rId26" Type="http://schemas.openxmlformats.org/officeDocument/2006/relationships/oleObject" Target="../embeddings/oleObject78.bin"/><Relationship Id="rId3" Type="http://schemas.openxmlformats.org/officeDocument/2006/relationships/notesSlide" Target="../notesSlides/notesSlide14.xml"/><Relationship Id="rId21" Type="http://schemas.openxmlformats.org/officeDocument/2006/relationships/image" Target="../media/image113.wmf"/><Relationship Id="rId7" Type="http://schemas.openxmlformats.org/officeDocument/2006/relationships/image" Target="../media/image106.wmf"/><Relationship Id="rId12" Type="http://schemas.openxmlformats.org/officeDocument/2006/relationships/oleObject" Target="../embeddings/oleObject71.bin"/><Relationship Id="rId17" Type="http://schemas.openxmlformats.org/officeDocument/2006/relationships/image" Target="../media/image111.wmf"/><Relationship Id="rId25" Type="http://schemas.openxmlformats.org/officeDocument/2006/relationships/image" Target="../media/image115.wmf"/><Relationship Id="rId33" Type="http://schemas.openxmlformats.org/officeDocument/2006/relationships/image" Target="../media/image11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3.bin"/><Relationship Id="rId20" Type="http://schemas.openxmlformats.org/officeDocument/2006/relationships/oleObject" Target="../embeddings/oleObject75.bin"/><Relationship Id="rId29" Type="http://schemas.openxmlformats.org/officeDocument/2006/relationships/image" Target="../media/image117.wmf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8.bin"/><Relationship Id="rId11" Type="http://schemas.openxmlformats.org/officeDocument/2006/relationships/image" Target="../media/image108.wmf"/><Relationship Id="rId24" Type="http://schemas.openxmlformats.org/officeDocument/2006/relationships/oleObject" Target="../embeddings/oleObject77.bin"/><Relationship Id="rId32" Type="http://schemas.openxmlformats.org/officeDocument/2006/relationships/oleObject" Target="../embeddings/oleObject81.bin"/><Relationship Id="rId5" Type="http://schemas.openxmlformats.org/officeDocument/2006/relationships/image" Target="../media/image105.wmf"/><Relationship Id="rId15" Type="http://schemas.openxmlformats.org/officeDocument/2006/relationships/image" Target="../media/image110.wmf"/><Relationship Id="rId23" Type="http://schemas.openxmlformats.org/officeDocument/2006/relationships/image" Target="../media/image114.wmf"/><Relationship Id="rId28" Type="http://schemas.openxmlformats.org/officeDocument/2006/relationships/oleObject" Target="../embeddings/oleObject79.bin"/><Relationship Id="rId10" Type="http://schemas.openxmlformats.org/officeDocument/2006/relationships/oleObject" Target="../embeddings/oleObject70.bin"/><Relationship Id="rId19" Type="http://schemas.openxmlformats.org/officeDocument/2006/relationships/image" Target="../media/image112.wmf"/><Relationship Id="rId31" Type="http://schemas.openxmlformats.org/officeDocument/2006/relationships/image" Target="../media/image118.wmf"/><Relationship Id="rId4" Type="http://schemas.openxmlformats.org/officeDocument/2006/relationships/oleObject" Target="../embeddings/oleObject67.bin"/><Relationship Id="rId9" Type="http://schemas.openxmlformats.org/officeDocument/2006/relationships/image" Target="../media/image107.wmf"/><Relationship Id="rId14" Type="http://schemas.openxmlformats.org/officeDocument/2006/relationships/oleObject" Target="../embeddings/oleObject72.bin"/><Relationship Id="rId22" Type="http://schemas.openxmlformats.org/officeDocument/2006/relationships/oleObject" Target="../embeddings/oleObject76.bin"/><Relationship Id="rId27" Type="http://schemas.openxmlformats.org/officeDocument/2006/relationships/image" Target="../media/image116.wmf"/><Relationship Id="rId30" Type="http://schemas.openxmlformats.org/officeDocument/2006/relationships/oleObject" Target="../embeddings/oleObject80.bin"/><Relationship Id="rId8" Type="http://schemas.openxmlformats.org/officeDocument/2006/relationships/oleObject" Target="../embeddings/oleObject69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83.bin"/><Relationship Id="rId5" Type="http://schemas.openxmlformats.org/officeDocument/2006/relationships/image" Target="../media/image120.wmf"/><Relationship Id="rId10" Type="http://schemas.openxmlformats.org/officeDocument/2006/relationships/image" Target="../media/image123.wmf"/><Relationship Id="rId4" Type="http://schemas.openxmlformats.org/officeDocument/2006/relationships/oleObject" Target="../embeddings/oleObject82.bin"/><Relationship Id="rId9" Type="http://schemas.openxmlformats.org/officeDocument/2006/relationships/image" Target="../media/image122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25.png"/><Relationship Id="rId5" Type="http://schemas.openxmlformats.org/officeDocument/2006/relationships/image" Target="../media/image124.wmf"/><Relationship Id="rId10" Type="http://schemas.openxmlformats.org/officeDocument/2006/relationships/image" Target="../media/image129.png"/><Relationship Id="rId4" Type="http://schemas.openxmlformats.org/officeDocument/2006/relationships/oleObject" Target="../embeddings/oleObject85.bin"/><Relationship Id="rId9" Type="http://schemas.openxmlformats.org/officeDocument/2006/relationships/image" Target="../media/image12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133.wmf"/><Relationship Id="rId5" Type="http://schemas.openxmlformats.org/officeDocument/2006/relationships/image" Target="../media/image130.wmf"/><Relationship Id="rId10" Type="http://schemas.openxmlformats.org/officeDocument/2006/relationships/oleObject" Target="../embeddings/oleObject89.bin"/><Relationship Id="rId4" Type="http://schemas.openxmlformats.org/officeDocument/2006/relationships/oleObject" Target="../embeddings/oleObject86.bin"/><Relationship Id="rId9" Type="http://schemas.openxmlformats.org/officeDocument/2006/relationships/image" Target="../media/image132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91.bin"/><Relationship Id="rId11" Type="http://schemas.openxmlformats.org/officeDocument/2006/relationships/image" Target="../media/image137.wmf"/><Relationship Id="rId5" Type="http://schemas.openxmlformats.org/officeDocument/2006/relationships/image" Target="../media/image134.wmf"/><Relationship Id="rId10" Type="http://schemas.openxmlformats.org/officeDocument/2006/relationships/oleObject" Target="../embeddings/oleObject93.bin"/><Relationship Id="rId4" Type="http://schemas.openxmlformats.org/officeDocument/2006/relationships/oleObject" Target="../embeddings/oleObject90.bin"/><Relationship Id="rId9" Type="http://schemas.openxmlformats.org/officeDocument/2006/relationships/image" Target="../media/image136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3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95.bin"/><Relationship Id="rId5" Type="http://schemas.openxmlformats.org/officeDocument/2006/relationships/image" Target="../media/image85.wmf"/><Relationship Id="rId4" Type="http://schemas.openxmlformats.org/officeDocument/2006/relationships/oleObject" Target="../embeddings/oleObject94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7" Type="http://schemas.openxmlformats.org/officeDocument/2006/relationships/image" Target="../media/image14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53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52.tiff"/><Relationship Id="rId5" Type="http://schemas.openxmlformats.org/officeDocument/2006/relationships/image" Target="../media/image151.tiff"/><Relationship Id="rId10" Type="http://schemas.openxmlformats.org/officeDocument/2006/relationships/image" Target="../media/image154.tiff"/><Relationship Id="rId4" Type="http://schemas.openxmlformats.org/officeDocument/2006/relationships/image" Target="../media/image150.png"/><Relationship Id="rId9" Type="http://schemas.openxmlformats.org/officeDocument/2006/relationships/image" Target="../media/image149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tiff"/><Relationship Id="rId13" Type="http://schemas.openxmlformats.org/officeDocument/2006/relationships/image" Target="../media/image156.wmf"/><Relationship Id="rId18" Type="http://schemas.openxmlformats.org/officeDocument/2006/relationships/oleObject" Target="../embeddings/oleObject102.bin"/><Relationship Id="rId3" Type="http://schemas.openxmlformats.org/officeDocument/2006/relationships/notesSlide" Target="../notesSlides/notesSlide29.xml"/><Relationship Id="rId21" Type="http://schemas.openxmlformats.org/officeDocument/2006/relationships/image" Target="../media/image160.wmf"/><Relationship Id="rId7" Type="http://schemas.openxmlformats.org/officeDocument/2006/relationships/image" Target="../media/image149.wmf"/><Relationship Id="rId12" Type="http://schemas.openxmlformats.org/officeDocument/2006/relationships/oleObject" Target="../embeddings/oleObject99.bin"/><Relationship Id="rId17" Type="http://schemas.openxmlformats.org/officeDocument/2006/relationships/image" Target="../media/image158.wmf"/><Relationship Id="rId25" Type="http://schemas.openxmlformats.org/officeDocument/2006/relationships/image" Target="../media/image16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1.bin"/><Relationship Id="rId20" Type="http://schemas.openxmlformats.org/officeDocument/2006/relationships/oleObject" Target="../embeddings/oleObject103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97.bin"/><Relationship Id="rId11" Type="http://schemas.openxmlformats.org/officeDocument/2006/relationships/image" Target="../media/image155.wmf"/><Relationship Id="rId24" Type="http://schemas.openxmlformats.org/officeDocument/2006/relationships/oleObject" Target="../embeddings/oleObject105.bin"/><Relationship Id="rId5" Type="http://schemas.openxmlformats.org/officeDocument/2006/relationships/image" Target="../media/image164.jpeg"/><Relationship Id="rId15" Type="http://schemas.openxmlformats.org/officeDocument/2006/relationships/image" Target="../media/image157.wmf"/><Relationship Id="rId23" Type="http://schemas.openxmlformats.org/officeDocument/2006/relationships/image" Target="../media/image161.wmf"/><Relationship Id="rId10" Type="http://schemas.openxmlformats.org/officeDocument/2006/relationships/oleObject" Target="../embeddings/oleObject98.bin"/><Relationship Id="rId19" Type="http://schemas.openxmlformats.org/officeDocument/2006/relationships/image" Target="../media/image159.wmf"/><Relationship Id="rId4" Type="http://schemas.openxmlformats.org/officeDocument/2006/relationships/image" Target="../media/image163.PNG"/><Relationship Id="rId9" Type="http://schemas.openxmlformats.org/officeDocument/2006/relationships/image" Target="../media/image166.tiff"/><Relationship Id="rId14" Type="http://schemas.openxmlformats.org/officeDocument/2006/relationships/oleObject" Target="../embeddings/oleObject100.bin"/><Relationship Id="rId22" Type="http://schemas.openxmlformats.org/officeDocument/2006/relationships/oleObject" Target="../embeddings/oleObject104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8.png"/><Relationship Id="rId4" Type="http://schemas.openxmlformats.org/officeDocument/2006/relationships/image" Target="../media/image167.tif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3" Type="http://schemas.openxmlformats.org/officeDocument/2006/relationships/image" Target="../media/image169.PNG"/><Relationship Id="rId7" Type="http://schemas.openxmlformats.org/officeDocument/2006/relationships/image" Target="../media/image17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11" Type="http://schemas.openxmlformats.org/officeDocument/2006/relationships/image" Target="../media/image176.PNG"/><Relationship Id="rId5" Type="http://schemas.openxmlformats.org/officeDocument/2006/relationships/image" Target="../media/image170.PNG"/><Relationship Id="rId10" Type="http://schemas.openxmlformats.org/officeDocument/2006/relationships/image" Target="../media/image175.PNG"/><Relationship Id="rId4" Type="http://schemas.openxmlformats.org/officeDocument/2006/relationships/image" Target="../media/image153.tiff"/><Relationship Id="rId9" Type="http://schemas.openxmlformats.org/officeDocument/2006/relationships/image" Target="../media/image17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13" Type="http://schemas.openxmlformats.org/officeDocument/2006/relationships/image" Target="../media/image187.png"/><Relationship Id="rId3" Type="http://schemas.openxmlformats.org/officeDocument/2006/relationships/image" Target="../media/image177.png"/><Relationship Id="rId7" Type="http://schemas.openxmlformats.org/officeDocument/2006/relationships/image" Target="../media/image181.PNG"/><Relationship Id="rId12" Type="http://schemas.openxmlformats.org/officeDocument/2006/relationships/image" Target="../media/image18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11" Type="http://schemas.openxmlformats.org/officeDocument/2006/relationships/image" Target="../media/image185.PNG"/><Relationship Id="rId5" Type="http://schemas.openxmlformats.org/officeDocument/2006/relationships/image" Target="../media/image179.PNG"/><Relationship Id="rId10" Type="http://schemas.openxmlformats.org/officeDocument/2006/relationships/image" Target="../media/image184.png"/><Relationship Id="rId4" Type="http://schemas.openxmlformats.org/officeDocument/2006/relationships/image" Target="../media/image178.PNG"/><Relationship Id="rId9" Type="http://schemas.openxmlformats.org/officeDocument/2006/relationships/image" Target="../media/image183.PNG"/><Relationship Id="rId14" Type="http://schemas.openxmlformats.org/officeDocument/2006/relationships/image" Target="../media/image18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10" Type="http://schemas.openxmlformats.org/officeDocument/2006/relationships/image" Target="../media/image196.PNG"/><Relationship Id="rId4" Type="http://schemas.openxmlformats.org/officeDocument/2006/relationships/image" Target="../media/image190.PNG"/><Relationship Id="rId9" Type="http://schemas.openxmlformats.org/officeDocument/2006/relationships/image" Target="../media/image19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image" Target="../media/image197.PNG"/><Relationship Id="rId7" Type="http://schemas.openxmlformats.org/officeDocument/2006/relationships/image" Target="../media/image20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tiff"/><Relationship Id="rId5" Type="http://schemas.openxmlformats.org/officeDocument/2006/relationships/image" Target="../media/image199.PNG"/><Relationship Id="rId10" Type="http://schemas.openxmlformats.org/officeDocument/2006/relationships/image" Target="../media/image203.PNG"/><Relationship Id="rId4" Type="http://schemas.openxmlformats.org/officeDocument/2006/relationships/image" Target="../media/image198.PNG"/><Relationship Id="rId9" Type="http://schemas.openxmlformats.org/officeDocument/2006/relationships/image" Target="../media/image20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213.wmf"/><Relationship Id="rId18" Type="http://schemas.openxmlformats.org/officeDocument/2006/relationships/oleObject" Target="../embeddings/oleObject111.bin"/><Relationship Id="rId26" Type="http://schemas.openxmlformats.org/officeDocument/2006/relationships/oleObject" Target="../embeddings/oleObject113.bin"/><Relationship Id="rId3" Type="http://schemas.openxmlformats.org/officeDocument/2006/relationships/notesSlide" Target="../notesSlides/notesSlide40.xml"/><Relationship Id="rId21" Type="http://schemas.openxmlformats.org/officeDocument/2006/relationships/image" Target="../media/image223.png"/><Relationship Id="rId7" Type="http://schemas.openxmlformats.org/officeDocument/2006/relationships/image" Target="../media/image211.wmf"/><Relationship Id="rId12" Type="http://schemas.openxmlformats.org/officeDocument/2006/relationships/oleObject" Target="../embeddings/oleObject108.bin"/><Relationship Id="rId17" Type="http://schemas.openxmlformats.org/officeDocument/2006/relationships/image" Target="../media/image215.wmf"/><Relationship Id="rId25" Type="http://schemas.openxmlformats.org/officeDocument/2006/relationships/image" Target="../media/image21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10.bin"/><Relationship Id="rId20" Type="http://schemas.openxmlformats.org/officeDocument/2006/relationships/image" Target="../media/image35.png"/><Relationship Id="rId29" Type="http://schemas.openxmlformats.org/officeDocument/2006/relationships/image" Target="../media/image219.wmf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06.bin"/><Relationship Id="rId11" Type="http://schemas.openxmlformats.org/officeDocument/2006/relationships/image" Target="../media/image212.wmf"/><Relationship Id="rId24" Type="http://schemas.openxmlformats.org/officeDocument/2006/relationships/oleObject" Target="../embeddings/oleObject112.bin"/><Relationship Id="rId5" Type="http://schemas.openxmlformats.org/officeDocument/2006/relationships/image" Target="../media/image220.png"/><Relationship Id="rId15" Type="http://schemas.openxmlformats.org/officeDocument/2006/relationships/image" Target="../media/image214.wmf"/><Relationship Id="rId23" Type="http://schemas.openxmlformats.org/officeDocument/2006/relationships/image" Target="../media/image225.png"/><Relationship Id="rId28" Type="http://schemas.openxmlformats.org/officeDocument/2006/relationships/oleObject" Target="../embeddings/oleObject114.bin"/><Relationship Id="rId10" Type="http://schemas.openxmlformats.org/officeDocument/2006/relationships/oleObject" Target="../embeddings/oleObject107.bin"/><Relationship Id="rId19" Type="http://schemas.openxmlformats.org/officeDocument/2006/relationships/image" Target="../media/image216.wmf"/><Relationship Id="rId31" Type="http://schemas.openxmlformats.org/officeDocument/2006/relationships/image" Target="../media/image227.png"/><Relationship Id="rId4" Type="http://schemas.openxmlformats.org/officeDocument/2006/relationships/image" Target="../media/image182.PNG"/><Relationship Id="rId9" Type="http://schemas.openxmlformats.org/officeDocument/2006/relationships/image" Target="../media/image222.png"/><Relationship Id="rId14" Type="http://schemas.openxmlformats.org/officeDocument/2006/relationships/oleObject" Target="../embeddings/oleObject109.bin"/><Relationship Id="rId22" Type="http://schemas.openxmlformats.org/officeDocument/2006/relationships/image" Target="../media/image224.png"/><Relationship Id="rId27" Type="http://schemas.openxmlformats.org/officeDocument/2006/relationships/image" Target="../media/image218.wmf"/><Relationship Id="rId30" Type="http://schemas.openxmlformats.org/officeDocument/2006/relationships/image" Target="../media/image226.png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15.bin"/><Relationship Id="rId18" Type="http://schemas.openxmlformats.org/officeDocument/2006/relationships/image" Target="../media/image213.wmf"/><Relationship Id="rId26" Type="http://schemas.openxmlformats.org/officeDocument/2006/relationships/image" Target="../media/image230.wmf"/><Relationship Id="rId21" Type="http://schemas.openxmlformats.org/officeDocument/2006/relationships/oleObject" Target="../embeddings/oleObject119.bin"/><Relationship Id="rId34" Type="http://schemas.openxmlformats.org/officeDocument/2006/relationships/image" Target="../media/image232.wmf"/><Relationship Id="rId7" Type="http://schemas.openxmlformats.org/officeDocument/2006/relationships/image" Target="../media/image224.png"/><Relationship Id="rId12" Type="http://schemas.openxmlformats.org/officeDocument/2006/relationships/image" Target="../media/image220.png"/><Relationship Id="rId17" Type="http://schemas.openxmlformats.org/officeDocument/2006/relationships/oleObject" Target="../embeddings/oleObject117.bin"/><Relationship Id="rId25" Type="http://schemas.openxmlformats.org/officeDocument/2006/relationships/oleObject" Target="../embeddings/oleObject121.bin"/><Relationship Id="rId33" Type="http://schemas.openxmlformats.org/officeDocument/2006/relationships/oleObject" Target="../embeddings/oleObject12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2.wmf"/><Relationship Id="rId20" Type="http://schemas.openxmlformats.org/officeDocument/2006/relationships/image" Target="../media/image229.wmf"/><Relationship Id="rId29" Type="http://schemas.openxmlformats.org/officeDocument/2006/relationships/oleObject" Target="../embeddings/oleObject123.bin"/><Relationship Id="rId1" Type="http://schemas.openxmlformats.org/officeDocument/2006/relationships/vmlDrawing" Target="../drawings/vmlDrawing23.vml"/><Relationship Id="rId6" Type="http://schemas.openxmlformats.org/officeDocument/2006/relationships/image" Target="../media/image226.png"/><Relationship Id="rId11" Type="http://schemas.openxmlformats.org/officeDocument/2006/relationships/image" Target="../media/image222.png"/><Relationship Id="rId24" Type="http://schemas.openxmlformats.org/officeDocument/2006/relationships/image" Target="../media/image216.wmf"/><Relationship Id="rId32" Type="http://schemas.openxmlformats.org/officeDocument/2006/relationships/image" Target="../media/image231.wmf"/><Relationship Id="rId37" Type="http://schemas.openxmlformats.org/officeDocument/2006/relationships/image" Target="../media/image234.PNG"/><Relationship Id="rId5" Type="http://schemas.openxmlformats.org/officeDocument/2006/relationships/image" Target="../media/image221.png"/><Relationship Id="rId15" Type="http://schemas.openxmlformats.org/officeDocument/2006/relationships/oleObject" Target="../embeddings/oleObject116.bin"/><Relationship Id="rId23" Type="http://schemas.openxmlformats.org/officeDocument/2006/relationships/oleObject" Target="../embeddings/oleObject120.bin"/><Relationship Id="rId28" Type="http://schemas.openxmlformats.org/officeDocument/2006/relationships/image" Target="../media/image218.wmf"/><Relationship Id="rId36" Type="http://schemas.openxmlformats.org/officeDocument/2006/relationships/image" Target="../media/image233.wmf"/><Relationship Id="rId10" Type="http://schemas.openxmlformats.org/officeDocument/2006/relationships/image" Target="../media/image35.png"/><Relationship Id="rId19" Type="http://schemas.openxmlformats.org/officeDocument/2006/relationships/oleObject" Target="../embeddings/oleObject118.bin"/><Relationship Id="rId31" Type="http://schemas.openxmlformats.org/officeDocument/2006/relationships/oleObject" Target="../embeddings/oleObject124.bin"/><Relationship Id="rId4" Type="http://schemas.openxmlformats.org/officeDocument/2006/relationships/image" Target="../media/image225.png"/><Relationship Id="rId9" Type="http://schemas.openxmlformats.org/officeDocument/2006/relationships/image" Target="../media/image223.png"/><Relationship Id="rId14" Type="http://schemas.openxmlformats.org/officeDocument/2006/relationships/image" Target="../media/image228.wmf"/><Relationship Id="rId22" Type="http://schemas.openxmlformats.org/officeDocument/2006/relationships/image" Target="../media/image215.wmf"/><Relationship Id="rId27" Type="http://schemas.openxmlformats.org/officeDocument/2006/relationships/oleObject" Target="../embeddings/oleObject122.bin"/><Relationship Id="rId30" Type="http://schemas.openxmlformats.org/officeDocument/2006/relationships/image" Target="../media/image219.wmf"/><Relationship Id="rId35" Type="http://schemas.openxmlformats.org/officeDocument/2006/relationships/oleObject" Target="../embeddings/oleObject126.bin"/><Relationship Id="rId8" Type="http://schemas.openxmlformats.org/officeDocument/2006/relationships/image" Target="../media/image227.png"/><Relationship Id="rId3" Type="http://schemas.openxmlformats.org/officeDocument/2006/relationships/notesSlide" Target="../notesSlides/notesSlide4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13" Type="http://schemas.openxmlformats.org/officeDocument/2006/relationships/image" Target="../media/image227.png"/><Relationship Id="rId3" Type="http://schemas.openxmlformats.org/officeDocument/2006/relationships/image" Target="../media/image235.PNG"/><Relationship Id="rId7" Type="http://schemas.openxmlformats.org/officeDocument/2006/relationships/image" Target="../media/image238.png"/><Relationship Id="rId12" Type="http://schemas.openxmlformats.org/officeDocument/2006/relationships/image" Target="../media/image22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11" Type="http://schemas.openxmlformats.org/officeDocument/2006/relationships/image" Target="../media/image224.png"/><Relationship Id="rId5" Type="http://schemas.openxmlformats.org/officeDocument/2006/relationships/image" Target="../media/image234.PNG"/><Relationship Id="rId10" Type="http://schemas.openxmlformats.org/officeDocument/2006/relationships/image" Target="../media/image239.png"/><Relationship Id="rId4" Type="http://schemas.openxmlformats.org/officeDocument/2006/relationships/image" Target="../media/image236.PNG"/><Relationship Id="rId9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3" Type="http://schemas.openxmlformats.org/officeDocument/2006/relationships/image" Target="../media/image235.PNG"/><Relationship Id="rId7" Type="http://schemas.openxmlformats.org/officeDocument/2006/relationships/image" Target="../media/image240.PNG"/><Relationship Id="rId12" Type="http://schemas.openxmlformats.org/officeDocument/2006/relationships/image" Target="../media/image2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11" Type="http://schemas.openxmlformats.org/officeDocument/2006/relationships/image" Target="../media/image244.png"/><Relationship Id="rId5" Type="http://schemas.openxmlformats.org/officeDocument/2006/relationships/image" Target="../media/image234.PNG"/><Relationship Id="rId10" Type="http://schemas.openxmlformats.org/officeDocument/2006/relationships/image" Target="../media/image243.png"/><Relationship Id="rId4" Type="http://schemas.openxmlformats.org/officeDocument/2006/relationships/image" Target="../media/image236.PNG"/><Relationship Id="rId9" Type="http://schemas.openxmlformats.org/officeDocument/2006/relationships/image" Target="../media/image2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7.png"/><Relationship Id="rId5" Type="http://schemas.openxmlformats.org/officeDocument/2006/relationships/image" Target="../media/image246.png"/><Relationship Id="rId4" Type="http://schemas.openxmlformats.org/officeDocument/2006/relationships/image" Target="../media/image23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3" Type="http://schemas.openxmlformats.org/officeDocument/2006/relationships/image" Target="../media/image235.PNG"/><Relationship Id="rId7" Type="http://schemas.openxmlformats.org/officeDocument/2006/relationships/image" Target="../media/image25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1" Type="http://schemas.openxmlformats.org/officeDocument/2006/relationships/image" Target="../media/image254.png"/><Relationship Id="rId5" Type="http://schemas.openxmlformats.org/officeDocument/2006/relationships/image" Target="../media/image249.PNG"/><Relationship Id="rId10" Type="http://schemas.openxmlformats.org/officeDocument/2006/relationships/image" Target="../media/image195.PNG"/><Relationship Id="rId4" Type="http://schemas.openxmlformats.org/officeDocument/2006/relationships/image" Target="../media/image248.png"/><Relationship Id="rId9" Type="http://schemas.openxmlformats.org/officeDocument/2006/relationships/image" Target="../media/image2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Στρογγυλεμένο ορθογώνιο"/>
          <p:cNvSpPr/>
          <p:nvPr/>
        </p:nvSpPr>
        <p:spPr>
          <a:xfrm>
            <a:off x="714348" y="1870055"/>
            <a:ext cx="7715304" cy="127319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1219200" y="3714752"/>
            <a:ext cx="6858000" cy="1162048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600"/>
              </a:spcBef>
            </a:pP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Christos Tzagkarakis</a:t>
            </a:r>
            <a:br>
              <a:rPr lang="en-US" sz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800" dirty="0">
                <a:ln w="1905"/>
                <a:solidFill>
                  <a:prstClr val="black">
                    <a:lumMod val="95000"/>
                    <a:lumOff val="5000"/>
                  </a:prst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Department of Computer Science, University of Crete</a:t>
            </a:r>
            <a:br>
              <a:rPr lang="en-US" sz="1800" dirty="0">
                <a:ln w="1905"/>
                <a:solidFill>
                  <a:prstClr val="black">
                    <a:lumMod val="95000"/>
                    <a:lumOff val="5000"/>
                  </a:prst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1800" dirty="0">
                <a:ln w="1905"/>
                <a:solidFill>
                  <a:prstClr val="black">
                    <a:lumMod val="95000"/>
                    <a:lumOff val="5000"/>
                  </a:prst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ICS ― Foundation for Research &amp; Technology-Hellas</a:t>
            </a:r>
            <a:br>
              <a:rPr lang="en-US" sz="600" dirty="0">
                <a:solidFill>
                  <a:prstClr val="black">
                    <a:lumMod val="95000"/>
                    <a:lumOff val="5000"/>
                  </a:prstClr>
                </a:solidFill>
                <a:latin typeface="Arial" pitchFamily="34" charset="0"/>
                <a:cs typeface="Arial" pitchFamily="34" charset="0"/>
              </a:rPr>
            </a:br>
            <a:endParaRPr lang="el-G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238250" y="5209009"/>
            <a:ext cx="6858000" cy="369565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1900" dirty="0">
                <a:solidFill>
                  <a:srgbClr val="C00000"/>
                </a:solidFill>
              </a:rPr>
              <a:t>1 July 2014, Heraklion</a:t>
            </a:r>
            <a:endParaRPr lang="el-GR" sz="1900" dirty="0">
              <a:solidFill>
                <a:srgbClr val="C00000"/>
              </a:solidFill>
            </a:endParaRPr>
          </a:p>
        </p:txBody>
      </p:sp>
      <p:sp>
        <p:nvSpPr>
          <p:cNvPr id="5" name="1 - Τίτλος"/>
          <p:cNvSpPr txBox="1">
            <a:spLocks/>
          </p:cNvSpPr>
          <p:nvPr/>
        </p:nvSpPr>
        <p:spPr>
          <a:xfrm>
            <a:off x="685800" y="1857365"/>
            <a:ext cx="7772400" cy="1143008"/>
          </a:xfrm>
          <a:prstGeom prst="rect">
            <a:avLst/>
          </a:prstGeom>
          <a:noFill/>
        </p:spPr>
        <p:txBody>
          <a:bodyPr vert="horz" anchor="t" anchorCtr="0">
            <a:normAutofit fontScale="77500" lnSpcReduction="20000"/>
          </a:bodyPr>
          <a:lstStyle/>
          <a:p>
            <a:pPr lvl="0" algn="ctr">
              <a:spcBef>
                <a:spcPct val="0"/>
              </a:spcBef>
            </a:pPr>
            <a:endParaRPr lang="en-US" sz="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endParaRPr lang="en-US" sz="1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</a:pPr>
            <a:r>
              <a:rPr lang="en-US" sz="29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Sparse and low-rank techniques for robust speaker recognition and missing-feature reconstruction</a:t>
            </a:r>
            <a:endParaRPr kumimoji="0" lang="el-GR" sz="29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72" y="35099"/>
            <a:ext cx="3133728" cy="972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" y="36000"/>
            <a:ext cx="1004400" cy="97290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l-GR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2</a:t>
            </a:fld>
            <a:endParaRPr lang="el-GR" dirty="0"/>
          </a:p>
        </p:txBody>
      </p:sp>
      <p:grpSp>
        <p:nvGrpSpPr>
          <p:cNvPr id="16" name="15 - Ομάδα"/>
          <p:cNvGrpSpPr>
            <a:grpSpLocks/>
          </p:cNvGrpSpPr>
          <p:nvPr/>
        </p:nvGrpSpPr>
        <p:grpSpPr>
          <a:xfrm>
            <a:off x="303337" y="1716252"/>
            <a:ext cx="3622051" cy="576000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Στρογγυλεμένο ορθογώνιο 4"/>
            <p:cNvSpPr/>
            <p:nvPr/>
          </p:nvSpPr>
          <p:spPr>
            <a:xfrm>
              <a:off x="39641" y="39006"/>
              <a:ext cx="6016716" cy="1206814"/>
            </a:xfrm>
            <a:prstGeom prst="rect">
              <a:avLst/>
            </a:prstGeom>
            <a:grpFill/>
            <a:sp3d>
              <a:bevelT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Overview of speaker </a:t>
              </a:r>
            </a:p>
            <a:p>
              <a:pPr algn="ctr">
                <a:buClr>
                  <a:srgbClr val="FF0000"/>
                </a:buClr>
              </a:pPr>
              <a:r>
                <a:rPr lang="en-US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identification (SID)</a:t>
              </a:r>
              <a:r>
                <a:rPr lang="en-US" sz="2200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23" name="15 - Ομάδα"/>
          <p:cNvGrpSpPr>
            <a:grpSpLocks/>
          </p:cNvGrpSpPr>
          <p:nvPr/>
        </p:nvGrpSpPr>
        <p:grpSpPr>
          <a:xfrm>
            <a:off x="309859" y="1168079"/>
            <a:ext cx="3974109" cy="496800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4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25" name="Στρογγυλεμένο ορθογώνιο 4"/>
            <p:cNvSpPr/>
            <p:nvPr/>
          </p:nvSpPr>
          <p:spPr>
            <a:xfrm>
              <a:off x="39641" y="39006"/>
              <a:ext cx="6016716" cy="120681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2200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Part I</a:t>
              </a:r>
            </a:p>
          </p:txBody>
        </p:sp>
      </p:grpSp>
      <p:grpSp>
        <p:nvGrpSpPr>
          <p:cNvPr id="35" name="15 - Ομάδα"/>
          <p:cNvGrpSpPr>
            <a:grpSpLocks/>
          </p:cNvGrpSpPr>
          <p:nvPr/>
        </p:nvGrpSpPr>
        <p:grpSpPr>
          <a:xfrm>
            <a:off x="309860" y="2312000"/>
            <a:ext cx="3615528" cy="576000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6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37" name="Στρογγυλεμένο ορθογώνιο 4"/>
            <p:cNvSpPr/>
            <p:nvPr/>
          </p:nvSpPr>
          <p:spPr>
            <a:xfrm>
              <a:off x="39641" y="39006"/>
              <a:ext cx="6016716" cy="120681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Sparse representation classification (SRC) for SID</a:t>
              </a:r>
              <a:r>
                <a:rPr lang="en-US" sz="2200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38" name="15 - Ομάδα"/>
          <p:cNvGrpSpPr>
            <a:grpSpLocks/>
          </p:cNvGrpSpPr>
          <p:nvPr/>
        </p:nvGrpSpPr>
        <p:grpSpPr>
          <a:xfrm>
            <a:off x="307694" y="4074392"/>
            <a:ext cx="3599587" cy="576000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9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40" name="Στρογγυλεμένο ορθογώνιο 4"/>
            <p:cNvSpPr/>
            <p:nvPr/>
          </p:nvSpPr>
          <p:spPr>
            <a:xfrm>
              <a:off x="39641" y="39006"/>
              <a:ext cx="6016716" cy="120681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Discriminative dictionary sparse coding for SID</a:t>
              </a:r>
            </a:p>
          </p:txBody>
        </p:sp>
      </p:grpSp>
      <p:grpSp>
        <p:nvGrpSpPr>
          <p:cNvPr id="41" name="15 - Ομάδα"/>
          <p:cNvGrpSpPr>
            <a:grpSpLocks/>
          </p:cNvGrpSpPr>
          <p:nvPr/>
        </p:nvGrpSpPr>
        <p:grpSpPr>
          <a:xfrm>
            <a:off x="305138" y="5085184"/>
            <a:ext cx="3624972" cy="576000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2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Στρογγυλεμένο ορθογώνιο 4"/>
            <p:cNvSpPr/>
            <p:nvPr/>
          </p:nvSpPr>
          <p:spPr>
            <a:xfrm>
              <a:off x="39640" y="39006"/>
              <a:ext cx="6016715" cy="12068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1600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Contributions &amp; comments</a:t>
              </a:r>
            </a:p>
          </p:txBody>
        </p:sp>
      </p:grpSp>
      <p:grpSp>
        <p:nvGrpSpPr>
          <p:cNvPr id="44" name="15 - Ομάδα"/>
          <p:cNvGrpSpPr>
            <a:grpSpLocks/>
          </p:cNvGrpSpPr>
          <p:nvPr/>
        </p:nvGrpSpPr>
        <p:grpSpPr>
          <a:xfrm>
            <a:off x="5082113" y="1716252"/>
            <a:ext cx="3622051" cy="576000"/>
            <a:chOff x="2095" y="1460"/>
            <a:chExt cx="6091808" cy="1281906"/>
          </a:xfr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5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46" name="Στρογγυλεμένο ορθογώνιο 4"/>
            <p:cNvSpPr/>
            <p:nvPr/>
          </p:nvSpPr>
          <p:spPr>
            <a:xfrm>
              <a:off x="39641" y="39006"/>
              <a:ext cx="6016716" cy="120681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Overview of missing features recovery</a:t>
              </a:r>
              <a:r>
                <a:rPr lang="en-US" sz="2200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47" name="15 - Ομάδα"/>
          <p:cNvGrpSpPr>
            <a:grpSpLocks/>
          </p:cNvGrpSpPr>
          <p:nvPr/>
        </p:nvGrpSpPr>
        <p:grpSpPr>
          <a:xfrm>
            <a:off x="5076056" y="1170000"/>
            <a:ext cx="3980631" cy="496800"/>
            <a:chOff x="2095" y="1460"/>
            <a:chExt cx="6091808" cy="1281906"/>
          </a:xfr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8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Στρογγυλεμένο ορθογώνιο 4"/>
            <p:cNvSpPr/>
            <p:nvPr/>
          </p:nvSpPr>
          <p:spPr>
            <a:xfrm>
              <a:off x="39641" y="39006"/>
              <a:ext cx="6016716" cy="1206814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2200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Part II</a:t>
              </a:r>
            </a:p>
          </p:txBody>
        </p:sp>
      </p:grpSp>
      <p:grpSp>
        <p:nvGrpSpPr>
          <p:cNvPr id="53" name="15 - Ομάδα"/>
          <p:cNvGrpSpPr>
            <a:grpSpLocks/>
          </p:cNvGrpSpPr>
          <p:nvPr/>
        </p:nvGrpSpPr>
        <p:grpSpPr>
          <a:xfrm>
            <a:off x="5079400" y="2321236"/>
            <a:ext cx="3615528" cy="576000"/>
            <a:chOff x="2095" y="1460"/>
            <a:chExt cx="6091808" cy="1281906"/>
          </a:xfr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4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Στρογγυλεμένο ορθογώνιο 4"/>
            <p:cNvSpPr/>
            <p:nvPr/>
          </p:nvSpPr>
          <p:spPr>
            <a:xfrm>
              <a:off x="39641" y="39006"/>
              <a:ext cx="6016716" cy="1206814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Low-rank missing data imputation</a:t>
              </a:r>
              <a:r>
                <a:rPr lang="en-US" sz="2200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56" name="15 - Ομάδα"/>
          <p:cNvGrpSpPr>
            <a:grpSpLocks/>
          </p:cNvGrpSpPr>
          <p:nvPr/>
        </p:nvGrpSpPr>
        <p:grpSpPr>
          <a:xfrm>
            <a:off x="5085380" y="3329284"/>
            <a:ext cx="3599587" cy="576000"/>
            <a:chOff x="2095" y="1460"/>
            <a:chExt cx="6091808" cy="1281906"/>
          </a:xfr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7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58" name="Στρογγυλεμένο ορθογώνιο 4"/>
            <p:cNvSpPr/>
            <p:nvPr/>
          </p:nvSpPr>
          <p:spPr>
            <a:xfrm>
              <a:off x="39641" y="39006"/>
              <a:ext cx="6016716" cy="1206814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Joint low-rank representation and matrix completion</a:t>
              </a:r>
            </a:p>
          </p:txBody>
        </p:sp>
      </p:grpSp>
      <p:grpSp>
        <p:nvGrpSpPr>
          <p:cNvPr id="62" name="15 - Ομάδα"/>
          <p:cNvGrpSpPr>
            <a:grpSpLocks/>
          </p:cNvGrpSpPr>
          <p:nvPr/>
        </p:nvGrpSpPr>
        <p:grpSpPr>
          <a:xfrm>
            <a:off x="314991" y="4660106"/>
            <a:ext cx="3592291" cy="398335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3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64" name="Στρογγυλεμένο ορθογώνιο 4"/>
            <p:cNvSpPr/>
            <p:nvPr/>
          </p:nvSpPr>
          <p:spPr>
            <a:xfrm>
              <a:off x="39640" y="39007"/>
              <a:ext cx="6016716" cy="1206813"/>
            </a:xfrm>
            <a:prstGeom prst="rect">
              <a:avLst/>
            </a:prstGeom>
            <a:grpFill/>
            <a:sp3d>
              <a:bevelT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15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Experimental results – Part </a:t>
              </a:r>
              <a:r>
                <a:rPr lang="en-US" sz="15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I.c</a:t>
              </a:r>
              <a:endParaRPr lang="en-US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5" name="15 - Ομάδα"/>
          <p:cNvGrpSpPr>
            <a:grpSpLocks/>
          </p:cNvGrpSpPr>
          <p:nvPr/>
        </p:nvGrpSpPr>
        <p:grpSpPr>
          <a:xfrm>
            <a:off x="313449" y="2906838"/>
            <a:ext cx="3599587" cy="576000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6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Στρογγυλεμένο ορθογώνιο 4"/>
            <p:cNvSpPr/>
            <p:nvPr/>
          </p:nvSpPr>
          <p:spPr>
            <a:xfrm>
              <a:off x="39641" y="39006"/>
              <a:ext cx="6016716" cy="1206814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Statistical modeling using KL divergence</a:t>
              </a:r>
            </a:p>
          </p:txBody>
        </p:sp>
      </p:grpSp>
      <p:grpSp>
        <p:nvGrpSpPr>
          <p:cNvPr id="68" name="15 - Ομάδα"/>
          <p:cNvGrpSpPr>
            <a:grpSpLocks/>
          </p:cNvGrpSpPr>
          <p:nvPr/>
        </p:nvGrpSpPr>
        <p:grpSpPr>
          <a:xfrm>
            <a:off x="305478" y="3486662"/>
            <a:ext cx="1796145" cy="566688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69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70" name="Στρογγυλεμένο ορθογώνιο 4"/>
            <p:cNvSpPr/>
            <p:nvPr/>
          </p:nvSpPr>
          <p:spPr>
            <a:xfrm>
              <a:off x="39640" y="39007"/>
              <a:ext cx="6016716" cy="1206813"/>
            </a:xfrm>
            <a:prstGeom prst="rect">
              <a:avLst/>
            </a:prstGeom>
            <a:grpFill/>
            <a:sp3d>
              <a:bevelT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15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Experimental results – Part </a:t>
              </a:r>
              <a:r>
                <a:rPr lang="en-US" sz="15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I.a</a:t>
              </a:r>
              <a:endParaRPr lang="en-US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1" name="15 - Ομάδα"/>
          <p:cNvGrpSpPr>
            <a:grpSpLocks/>
          </p:cNvGrpSpPr>
          <p:nvPr/>
        </p:nvGrpSpPr>
        <p:grpSpPr>
          <a:xfrm>
            <a:off x="2127783" y="3486662"/>
            <a:ext cx="1796145" cy="566688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2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73" name="Στρογγυλεμένο ορθογώνιο 4"/>
            <p:cNvSpPr/>
            <p:nvPr/>
          </p:nvSpPr>
          <p:spPr>
            <a:xfrm>
              <a:off x="39640" y="39007"/>
              <a:ext cx="6016716" cy="1206813"/>
            </a:xfrm>
            <a:prstGeom prst="rect">
              <a:avLst/>
            </a:prstGeom>
            <a:grpFill/>
            <a:sp3d>
              <a:bevelT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15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Experimental results – Part </a:t>
              </a:r>
              <a:r>
                <a:rPr lang="en-US" sz="15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I.b</a:t>
              </a:r>
              <a:endParaRPr lang="en-US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7" name="15 - Ομάδα"/>
          <p:cNvGrpSpPr>
            <a:grpSpLocks/>
          </p:cNvGrpSpPr>
          <p:nvPr/>
        </p:nvGrpSpPr>
        <p:grpSpPr>
          <a:xfrm>
            <a:off x="5079873" y="2906472"/>
            <a:ext cx="3592291" cy="398335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8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79" name="Στρογγυλεμένο ορθογώνιο 4"/>
            <p:cNvSpPr/>
            <p:nvPr/>
          </p:nvSpPr>
          <p:spPr>
            <a:xfrm>
              <a:off x="39640" y="39007"/>
              <a:ext cx="6016716" cy="1206813"/>
            </a:xfrm>
            <a:prstGeom prst="rect">
              <a:avLst/>
            </a:prstGeom>
            <a:grpFill/>
            <a:sp3d>
              <a:bevelT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15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Experimental results – Part </a:t>
              </a:r>
              <a:r>
                <a:rPr lang="en-US" sz="15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II.a</a:t>
              </a:r>
              <a:endParaRPr lang="en-US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0" name="15 - Ομάδα"/>
          <p:cNvGrpSpPr>
            <a:grpSpLocks/>
          </p:cNvGrpSpPr>
          <p:nvPr/>
        </p:nvGrpSpPr>
        <p:grpSpPr>
          <a:xfrm>
            <a:off x="5076056" y="3920589"/>
            <a:ext cx="3592291" cy="398335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81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82" name="Στρογγυλεμένο ορθογώνιο 4"/>
            <p:cNvSpPr/>
            <p:nvPr/>
          </p:nvSpPr>
          <p:spPr>
            <a:xfrm>
              <a:off x="39640" y="39007"/>
              <a:ext cx="6016716" cy="1206813"/>
            </a:xfrm>
            <a:prstGeom prst="rect">
              <a:avLst/>
            </a:prstGeom>
            <a:grpFill/>
            <a:sp3d>
              <a:bevelT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15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Experimental results – Part </a:t>
              </a:r>
              <a:r>
                <a:rPr lang="en-US" sz="150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II.b</a:t>
              </a:r>
              <a:endParaRPr lang="en-US" sz="1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3" name="15 - Ομάδα"/>
          <p:cNvGrpSpPr>
            <a:grpSpLocks/>
          </p:cNvGrpSpPr>
          <p:nvPr/>
        </p:nvGrpSpPr>
        <p:grpSpPr>
          <a:xfrm>
            <a:off x="5085380" y="4333807"/>
            <a:ext cx="3596460" cy="576000"/>
            <a:chOff x="2095" y="1460"/>
            <a:chExt cx="6091808" cy="1281906"/>
          </a:xfrm>
          <a:solidFill>
            <a:schemeClr val="accent2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84" name="16 - Στρογγυλεμένο ορθογώνιο"/>
            <p:cNvSpPr/>
            <p:nvPr/>
          </p:nvSpPr>
          <p:spPr>
            <a:xfrm>
              <a:off x="2095" y="1460"/>
              <a:ext cx="6091808" cy="1281906"/>
            </a:xfrm>
            <a:prstGeom prst="roundRect">
              <a:avLst>
                <a:gd name="adj" fmla="val 10000"/>
              </a:avLst>
            </a:prstGeom>
            <a:scene3d>
              <a:camera prst="orthographicFront" fov="0">
                <a:rot lat="0" lon="0" rev="0"/>
              </a:camera>
              <a:lightRig rig="soft" dir="t">
                <a:rot lat="0" lon="0" rev="2700000"/>
              </a:lightRig>
            </a:scene3d>
            <a:sp3d prstMaterial="matte">
              <a:bevelT w="50800" h="50800" prst="relaxedInset"/>
              <a:contourClr>
                <a:schemeClr val="accent1"/>
              </a:contourClr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85" name="Στρογγυλεμένο ορθογώνιο 4"/>
            <p:cNvSpPr/>
            <p:nvPr/>
          </p:nvSpPr>
          <p:spPr>
            <a:xfrm>
              <a:off x="39640" y="39006"/>
              <a:ext cx="6016715" cy="1206813"/>
            </a:xfrm>
            <a:prstGeom prst="rect">
              <a:avLst/>
            </a:prstGeom>
            <a:scene3d>
              <a:camera prst="orthographicFront" fov="0">
                <a:rot lat="0" lon="0" rev="0"/>
              </a:camera>
              <a:lightRig rig="soft" dir="t">
                <a:rot lat="0" lon="0" rev="2700000"/>
              </a:lightRig>
            </a:scene3d>
            <a:sp3d prstMaterial="matte">
              <a:contourClr>
                <a:schemeClr val="accent1"/>
              </a:contourClr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algn="ctr">
                <a:buClr>
                  <a:srgbClr val="FF0000"/>
                </a:buClr>
              </a:pPr>
              <a:r>
                <a:rPr lang="en-US" sz="1600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Contributions &amp; comments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Rounded Rectangle 3"/>
          <p:cNvSpPr/>
          <p:nvPr/>
        </p:nvSpPr>
        <p:spPr>
          <a:xfrm>
            <a:off x="2267744" y="2492896"/>
            <a:ext cx="4536504" cy="172819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C000"/>
                </a:solidFill>
                <a:latin typeface="+mj-lt"/>
              </a:rPr>
              <a:t>Part I</a:t>
            </a:r>
          </a:p>
          <a:p>
            <a:pPr algn="ctr"/>
            <a:r>
              <a:rPr lang="en-US" sz="2600" i="1" dirty="0" err="1">
                <a:solidFill>
                  <a:srgbClr val="00CCFF"/>
                </a:solidFill>
                <a:latin typeface="+mj-lt"/>
              </a:rPr>
              <a:t>Sparsity</a:t>
            </a:r>
            <a:r>
              <a:rPr lang="en-US" sz="2600" i="1" dirty="0">
                <a:solidFill>
                  <a:srgbClr val="00CCFF"/>
                </a:solidFill>
                <a:latin typeface="+mj-lt"/>
              </a:rPr>
              <a:t>-based techniques for speaker identification</a:t>
            </a:r>
            <a:endParaRPr lang="el-GR" sz="2600" i="1" dirty="0">
              <a:solidFill>
                <a:srgbClr val="00CC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2531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speaker identification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4</a:t>
            </a:fld>
            <a:endParaRPr lang="el-GR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1"/>
          </p:nvPr>
        </p:nvSpPr>
        <p:spPr>
          <a:xfrm>
            <a:off x="323528" y="1877532"/>
            <a:ext cx="8820472" cy="4431788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Possible applications</a:t>
            </a:r>
          </a:p>
          <a:p>
            <a:pPr lvl="1"/>
            <a:r>
              <a:rPr lang="en-US" sz="1900" dirty="0"/>
              <a:t>Information retrieval from speech databases</a:t>
            </a:r>
          </a:p>
          <a:p>
            <a:pPr lvl="1"/>
            <a:r>
              <a:rPr lang="en-US" sz="1900" dirty="0"/>
              <a:t>Control of financial transactions</a:t>
            </a:r>
          </a:p>
          <a:p>
            <a:pPr lvl="1"/>
            <a:r>
              <a:rPr lang="en-US" sz="1900" dirty="0"/>
              <a:t>Speaker </a:t>
            </a:r>
            <a:r>
              <a:rPr lang="en-US" sz="1900" dirty="0" err="1"/>
              <a:t>diarization</a:t>
            </a:r>
            <a:r>
              <a:rPr lang="en-US" sz="1900" dirty="0"/>
              <a:t> for meetings</a:t>
            </a:r>
          </a:p>
          <a:p>
            <a:pPr lvl="1"/>
            <a:r>
              <a:rPr lang="en-US" sz="1900" dirty="0"/>
              <a:t>Speaker-centric ambient intelligence environments</a:t>
            </a:r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r>
              <a:rPr lang="en-US" sz="2200" dirty="0"/>
              <a:t>Focus on current work</a:t>
            </a:r>
          </a:p>
          <a:p>
            <a:pPr lvl="1"/>
            <a:r>
              <a:rPr lang="en-US" sz="1900" dirty="0"/>
              <a:t>Text-independent</a:t>
            </a:r>
          </a:p>
          <a:p>
            <a:pPr lvl="1"/>
            <a:r>
              <a:rPr lang="en-US" sz="1900" dirty="0"/>
              <a:t>Short training and testing speech data</a:t>
            </a:r>
          </a:p>
          <a:p>
            <a:pPr lvl="1"/>
            <a:r>
              <a:rPr lang="en-US" sz="1900" dirty="0"/>
              <a:t>Highly noisy environments</a:t>
            </a:r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sp>
        <p:nvSpPr>
          <p:cNvPr id="10" name="TextBox 9"/>
          <p:cNvSpPr txBox="1"/>
          <p:nvPr/>
        </p:nvSpPr>
        <p:spPr>
          <a:xfrm>
            <a:off x="371028" y="1300698"/>
            <a:ext cx="8640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rgbClr val="002060"/>
                </a:solidFill>
              </a:rPr>
              <a:t>Goal</a:t>
            </a:r>
            <a:r>
              <a:rPr lang="en-US" sz="2200" b="1" dirty="0">
                <a:solidFill>
                  <a:srgbClr val="002060"/>
                </a:solidFill>
              </a:rPr>
              <a:t>         </a:t>
            </a:r>
            <a:r>
              <a:rPr lang="en-US" sz="2200" b="1" i="1" dirty="0">
                <a:solidFill>
                  <a:srgbClr val="002060"/>
                </a:solidFill>
              </a:rPr>
              <a:t>estimate speaker identity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254299" y="1317018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 rot="5400000">
            <a:off x="7009777" y="2107531"/>
            <a:ext cx="441819" cy="430435"/>
            <a:chOff x="3811492" y="1273500"/>
            <a:chExt cx="1053000" cy="105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4" name="Down Arrow 13"/>
            <p:cNvSpPr/>
            <p:nvPr/>
          </p:nvSpPr>
          <p:spPr>
            <a:xfrm>
              <a:off x="3811492" y="1273500"/>
              <a:ext cx="1053000" cy="1053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C000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Down Arrow 4"/>
            <p:cNvSpPr/>
            <p:nvPr/>
          </p:nvSpPr>
          <p:spPr>
            <a:xfrm>
              <a:off x="3957525" y="1273500"/>
              <a:ext cx="579150" cy="792383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3600" kern="1200"/>
            </a:p>
          </p:txBody>
        </p:sp>
      </p:grpSp>
      <p:grpSp>
        <p:nvGrpSpPr>
          <p:cNvPr id="16" name="Group 15"/>
          <p:cNvGrpSpPr/>
          <p:nvPr/>
        </p:nvGrpSpPr>
        <p:grpSpPr>
          <a:xfrm rot="20298029">
            <a:off x="7645535" y="2597005"/>
            <a:ext cx="441819" cy="430435"/>
            <a:chOff x="3811492" y="1273500"/>
            <a:chExt cx="1053000" cy="105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7" name="Down Arrow 16"/>
            <p:cNvSpPr/>
            <p:nvPr/>
          </p:nvSpPr>
          <p:spPr>
            <a:xfrm>
              <a:off x="3811492" y="1273500"/>
              <a:ext cx="1053000" cy="1053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C000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Down Arrow 4"/>
            <p:cNvSpPr/>
            <p:nvPr/>
          </p:nvSpPr>
          <p:spPr>
            <a:xfrm>
              <a:off x="3957525" y="1273500"/>
              <a:ext cx="579150" cy="792383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3600" kern="1200"/>
            </a:p>
          </p:txBody>
        </p:sp>
      </p:grpSp>
      <p:grpSp>
        <p:nvGrpSpPr>
          <p:cNvPr id="19" name="Group 18"/>
          <p:cNvGrpSpPr/>
          <p:nvPr/>
        </p:nvGrpSpPr>
        <p:grpSpPr>
          <a:xfrm rot="17914717">
            <a:off x="7987301" y="2382005"/>
            <a:ext cx="441819" cy="430435"/>
            <a:chOff x="3811492" y="1273500"/>
            <a:chExt cx="1053000" cy="105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0" name="Down Arrow 19"/>
            <p:cNvSpPr/>
            <p:nvPr/>
          </p:nvSpPr>
          <p:spPr>
            <a:xfrm>
              <a:off x="3811492" y="1273500"/>
              <a:ext cx="1053000" cy="1053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C000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Down Arrow 4"/>
            <p:cNvSpPr/>
            <p:nvPr/>
          </p:nvSpPr>
          <p:spPr>
            <a:xfrm>
              <a:off x="3957525" y="1273500"/>
              <a:ext cx="579150" cy="792383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3600" kern="1200"/>
            </a:p>
          </p:txBody>
        </p:sp>
      </p:grpSp>
      <p:grpSp>
        <p:nvGrpSpPr>
          <p:cNvPr id="22" name="Group 21"/>
          <p:cNvGrpSpPr/>
          <p:nvPr/>
        </p:nvGrpSpPr>
        <p:grpSpPr>
          <a:xfrm rot="15153738">
            <a:off x="8066917" y="1942997"/>
            <a:ext cx="441819" cy="430435"/>
            <a:chOff x="3811492" y="1273500"/>
            <a:chExt cx="1053000" cy="105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3" name="Down Arrow 22"/>
            <p:cNvSpPr/>
            <p:nvPr/>
          </p:nvSpPr>
          <p:spPr>
            <a:xfrm>
              <a:off x="3811492" y="1273500"/>
              <a:ext cx="1053000" cy="1053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C000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Down Arrow 4"/>
            <p:cNvSpPr/>
            <p:nvPr/>
          </p:nvSpPr>
          <p:spPr>
            <a:xfrm>
              <a:off x="3957525" y="1273500"/>
              <a:ext cx="579150" cy="792383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3600" kern="1200"/>
            </a:p>
          </p:txBody>
        </p:sp>
      </p:grpSp>
      <p:pic>
        <p:nvPicPr>
          <p:cNvPr id="25" name="Picture 6" descr="C:\Users\admin\AppData\Local\Microsoft\Windows\Temporary Internet Files\Content.IE5\UC4LMTDA\MC90036347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765" y="1877054"/>
            <a:ext cx="425756" cy="420664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AppData\Local\Microsoft\Windows\Temporary Internet Files\Content.IE5\TOA44BSW\MC90036566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279" y="3101186"/>
            <a:ext cx="369135" cy="437922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C:\Users\admin\AppData\Local\Microsoft\Windows\Temporary Internet Files\Content.IE5\TOA44BSW\MC900355053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156" y="1235858"/>
            <a:ext cx="370901" cy="439469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1" descr="C:\Users\admin\AppData\Local\Microsoft\Windows\Temporary Internet Files\Content.IE5\1YZTHWFV\MC90029198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067" y="2554780"/>
            <a:ext cx="400762" cy="44123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/>
          <p:cNvGrpSpPr/>
          <p:nvPr/>
        </p:nvGrpSpPr>
        <p:grpSpPr>
          <a:xfrm rot="12743513">
            <a:off x="7764389" y="1585877"/>
            <a:ext cx="441819" cy="430435"/>
            <a:chOff x="3811492" y="1273500"/>
            <a:chExt cx="1053000" cy="105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Down Arrow 29"/>
            <p:cNvSpPr/>
            <p:nvPr/>
          </p:nvSpPr>
          <p:spPr>
            <a:xfrm>
              <a:off x="3811492" y="1273500"/>
              <a:ext cx="1053000" cy="1053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C000">
                <a:alpha val="9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Down Arrow 4"/>
            <p:cNvSpPr/>
            <p:nvPr/>
          </p:nvSpPr>
          <p:spPr>
            <a:xfrm>
              <a:off x="3957525" y="1273500"/>
              <a:ext cx="579150" cy="792383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l-GR" sz="3600" kern="1200"/>
            </a:p>
          </p:txBody>
        </p:sp>
      </p:grpSp>
      <p:sp>
        <p:nvSpPr>
          <p:cNvPr id="32" name="Oval 31"/>
          <p:cNvSpPr/>
          <p:nvPr/>
        </p:nvSpPr>
        <p:spPr>
          <a:xfrm>
            <a:off x="7382351" y="1899240"/>
            <a:ext cx="790802" cy="792000"/>
          </a:xfrm>
          <a:prstGeom prst="ellipse">
            <a:avLst/>
          </a:prstGeom>
          <a:solidFill>
            <a:schemeClr val="accent1"/>
          </a:solidFill>
          <a:scene3d>
            <a:camera prst="orthographicFront"/>
            <a:lightRig rig="soft" dir="t"/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i="1" dirty="0">
                <a:solidFill>
                  <a:srgbClr val="FFFF00"/>
                </a:solidFill>
                <a:latin typeface="Gill Sans MT" pitchFamily="34" charset="0"/>
              </a:rPr>
              <a:t>Whose is this voice?</a:t>
            </a:r>
            <a:endParaRPr lang="el-GR" sz="1000" b="1" i="1" dirty="0">
              <a:solidFill>
                <a:srgbClr val="FFFF00"/>
              </a:solidFill>
            </a:endParaRPr>
          </a:p>
        </p:txBody>
      </p:sp>
      <p:pic>
        <p:nvPicPr>
          <p:cNvPr id="33" name="Picture 2" descr="C:\Users\admin\AppData\Local\Microsoft\Windows\Temporary Internet Files\Content.IE5\UC4LMTDA\MC900027555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93" y="2110358"/>
            <a:ext cx="390449" cy="45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loud Callout 33"/>
          <p:cNvSpPr/>
          <p:nvPr/>
        </p:nvSpPr>
        <p:spPr>
          <a:xfrm>
            <a:off x="6609363" y="1614740"/>
            <a:ext cx="549976" cy="398084"/>
          </a:xfrm>
          <a:prstGeom prst="cloudCallou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soft" dir="t"/>
          </a:scene3d>
          <a:sp3d prstMaterial="dk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5" name="Rectangle 34"/>
          <p:cNvSpPr/>
          <p:nvPr/>
        </p:nvSpPr>
        <p:spPr>
          <a:xfrm>
            <a:off x="6726070" y="1557844"/>
            <a:ext cx="347915" cy="52322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51642"/>
            <a:ext cx="3225957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8786" name="Picture 2" descr="C:\Users\admin\Desktop\AMI entrance\20140520_12263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398" y="4703770"/>
            <a:ext cx="3225957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speaker identification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5</a:t>
            </a:fld>
            <a:endParaRPr lang="el-GR" dirty="0"/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pic>
        <p:nvPicPr>
          <p:cNvPr id="36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62" y="1312209"/>
            <a:ext cx="691376" cy="286825"/>
          </a:xfrm>
        </p:spPr>
      </p:pic>
      <p:sp>
        <p:nvSpPr>
          <p:cNvPr id="37" name="35 - Δεξιό βέλος"/>
          <p:cNvSpPr>
            <a:spLocks noChangeAspect="1"/>
          </p:cNvSpPr>
          <p:nvPr/>
        </p:nvSpPr>
        <p:spPr>
          <a:xfrm>
            <a:off x="1244443" y="1849626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44 - Στρογγυλεμένο ορθογώνιο"/>
          <p:cNvSpPr/>
          <p:nvPr/>
        </p:nvSpPr>
        <p:spPr>
          <a:xfrm>
            <a:off x="1813018" y="1702358"/>
            <a:ext cx="1064528" cy="658534"/>
          </a:xfrm>
          <a:prstGeom prst="roundRect">
            <a:avLst>
              <a:gd name="adj" fmla="val 1826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Feature Extraction</a:t>
            </a:r>
            <a:endParaRPr lang="el-GR" sz="1400" dirty="0"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35 - Δεξιό βέλος"/>
          <p:cNvSpPr>
            <a:spLocks noChangeAspect="1"/>
          </p:cNvSpPr>
          <p:nvPr/>
        </p:nvSpPr>
        <p:spPr>
          <a:xfrm>
            <a:off x="2918490" y="1849626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074" y="1355378"/>
            <a:ext cx="1159705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1" name="Picture 6" descr="C:\Users\admin\AppData\Local\Microsoft\Windows\Temporary Internet Files\Content.IE5\UC4LMTDA\MC90036347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9" y="1706674"/>
            <a:ext cx="264033" cy="260878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7" descr="C:\Users\admin\AppData\Local\Microsoft\Windows\Temporary Internet Files\Content.IE5\TOA44BSW\MC900365666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5" y="2490067"/>
            <a:ext cx="228920" cy="27157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 descr="C:\Users\admin\AppData\Local\Microsoft\Windows\Temporary Internet Files\Content.IE5\TOA44BSW\MC900355053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7" y="1312518"/>
            <a:ext cx="230017" cy="27253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1" descr="C:\Users\admin\AppData\Local\Microsoft\Windows\Temporary Internet Files\Content.IE5\1YZTHWFV\MC900291980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1" y="2099256"/>
            <a:ext cx="248534" cy="273634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5" y="1712671"/>
            <a:ext cx="604860" cy="2880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99" y="2110528"/>
            <a:ext cx="618571" cy="25809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55" y="2487392"/>
            <a:ext cx="630286" cy="28628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617" y="2529249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505" y="2148561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617" y="1750458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1" name="35 - Δεξιό βέλος"/>
          <p:cNvSpPr>
            <a:spLocks noChangeAspect="1"/>
          </p:cNvSpPr>
          <p:nvPr/>
        </p:nvSpPr>
        <p:spPr>
          <a:xfrm>
            <a:off x="4804189" y="1849626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2" name="44 - Στρογγυλεμένο ορθογώνιο"/>
          <p:cNvSpPr/>
          <p:nvPr/>
        </p:nvSpPr>
        <p:spPr>
          <a:xfrm>
            <a:off x="5390989" y="1662776"/>
            <a:ext cx="1173584" cy="770023"/>
          </a:xfrm>
          <a:prstGeom prst="roundRect">
            <a:avLst>
              <a:gd name="adj" fmla="val 1826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Build Speaker Models</a:t>
            </a:r>
            <a:endParaRPr lang="el-GR" sz="1400" dirty="0"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Can 52"/>
          <p:cNvSpPr/>
          <p:nvPr/>
        </p:nvSpPr>
        <p:spPr>
          <a:xfrm>
            <a:off x="7219687" y="1643495"/>
            <a:ext cx="1119116" cy="1883393"/>
          </a:xfrm>
          <a:prstGeom prst="can">
            <a:avLst/>
          </a:prstGeom>
          <a:gradFill flip="none" rotWithShape="1">
            <a:gsLst>
              <a:gs pos="0">
                <a:srgbClr val="8488C4">
                  <a:lumMod val="68000"/>
                </a:srgb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  <a:tileRect/>
          </a:gra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bliqueBottomRight"/>
            <a:lightRig rig="two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54" name="Picture 6" descr="C:\Users\admin\AppData\Local\Microsoft\Windows\Temporary Internet Files\Content.IE5\UC4LMTDA\MC90036347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113" y="2386513"/>
            <a:ext cx="264033" cy="260878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7" descr="C:\Users\admin\AppData\Local\Microsoft\Windows\Temporary Internet Files\Content.IE5\TOA44BSW\MC900365666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769" y="3169906"/>
            <a:ext cx="228920" cy="27157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 descr="C:\Users\admin\AppData\Local\Microsoft\Windows\Temporary Internet Files\Content.IE5\TOA44BSW\MC900355053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001" y="1992357"/>
            <a:ext cx="230017" cy="27253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1" descr="C:\Users\admin\AppData\Local\Microsoft\Windows\Temporary Internet Files\Content.IE5\1YZTHWFV\MC900291980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775" y="2779095"/>
            <a:ext cx="248534" cy="273634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7057124" y="1062991"/>
            <a:ext cx="14442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Model for each</a:t>
            </a:r>
          </a:p>
          <a:p>
            <a:pPr algn="ctr"/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Speaker</a:t>
            </a:r>
            <a:endParaRPr lang="el-GR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9" name="35 - Δεξιό βέλος"/>
          <p:cNvSpPr>
            <a:spLocks noChangeAspect="1"/>
          </p:cNvSpPr>
          <p:nvPr/>
        </p:nvSpPr>
        <p:spPr>
          <a:xfrm>
            <a:off x="6618348" y="1856913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60" name="Picture 2" descr="C:\Users\admin\AppData\Local\Microsoft\Windows\Temporary Internet Files\Content.IE5\UC4LMTDA\MC900027555[1].wm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85" y="4449641"/>
            <a:ext cx="390449" cy="45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Cloud Callout 60"/>
          <p:cNvSpPr/>
          <p:nvPr/>
        </p:nvSpPr>
        <p:spPr>
          <a:xfrm>
            <a:off x="197455" y="3954023"/>
            <a:ext cx="549976" cy="398084"/>
          </a:xfrm>
          <a:prstGeom prst="cloudCallou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soft" dir="t"/>
          </a:scene3d>
          <a:sp3d prstMaterial="dk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2" name="Rectangle 61"/>
          <p:cNvSpPr/>
          <p:nvPr/>
        </p:nvSpPr>
        <p:spPr>
          <a:xfrm>
            <a:off x="314162" y="3897127"/>
            <a:ext cx="347915" cy="52322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94433" y="3728113"/>
            <a:ext cx="8606015" cy="0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26050" y="3339337"/>
            <a:ext cx="15126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2060"/>
                </a:solidFill>
                <a:latin typeface="Gill Sans MT" pitchFamily="34" charset="0"/>
              </a:rPr>
              <a:t>Enrollment Phase</a:t>
            </a:r>
            <a:endParaRPr lang="el-GR" sz="1600" i="1" dirty="0">
              <a:solidFill>
                <a:srgbClr val="002060"/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74" y="4512754"/>
            <a:ext cx="538286" cy="309143"/>
          </a:xfrm>
          <a:prstGeom prst="rect">
            <a:avLst/>
          </a:prstGeom>
        </p:spPr>
      </p:pic>
      <p:sp>
        <p:nvSpPr>
          <p:cNvPr id="66" name="35 - Δεξιό βέλος"/>
          <p:cNvSpPr>
            <a:spLocks noChangeAspect="1"/>
          </p:cNvSpPr>
          <p:nvPr/>
        </p:nvSpPr>
        <p:spPr>
          <a:xfrm>
            <a:off x="1233067" y="4485962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7" name="44 - Στρογγυλεμένο ορθογώνιο"/>
          <p:cNvSpPr/>
          <p:nvPr/>
        </p:nvSpPr>
        <p:spPr>
          <a:xfrm>
            <a:off x="1801642" y="4338694"/>
            <a:ext cx="1064528" cy="658534"/>
          </a:xfrm>
          <a:prstGeom prst="roundRect">
            <a:avLst>
              <a:gd name="adj" fmla="val 1826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Feature Extraction</a:t>
            </a:r>
            <a:endParaRPr lang="el-GR" sz="1400" dirty="0"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35 - Δεξιό βέλος"/>
          <p:cNvSpPr>
            <a:spLocks noChangeAspect="1"/>
          </p:cNvSpPr>
          <p:nvPr/>
        </p:nvSpPr>
        <p:spPr>
          <a:xfrm>
            <a:off x="2907114" y="4485962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38" y="4557498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0" name="35 - Δεξιό βέλος"/>
          <p:cNvSpPr>
            <a:spLocks noChangeAspect="1"/>
          </p:cNvSpPr>
          <p:nvPr/>
        </p:nvSpPr>
        <p:spPr>
          <a:xfrm>
            <a:off x="4820109" y="4485962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1" name="44 - Στρογγυλεμένο ορθογώνιο"/>
          <p:cNvSpPr/>
          <p:nvPr/>
        </p:nvSpPr>
        <p:spPr>
          <a:xfrm>
            <a:off x="5406908" y="4230872"/>
            <a:ext cx="1321437" cy="889310"/>
          </a:xfrm>
          <a:prstGeom prst="roundRect">
            <a:avLst>
              <a:gd name="adj" fmla="val 1826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Comparison with Speaker Models</a:t>
            </a:r>
            <a:endParaRPr lang="el-GR" sz="1400" dirty="0"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Left-Up Arrow 71"/>
          <p:cNvSpPr/>
          <p:nvPr/>
        </p:nvSpPr>
        <p:spPr>
          <a:xfrm rot="10800000">
            <a:off x="6155138" y="2855309"/>
            <a:ext cx="963541" cy="1279593"/>
          </a:xfrm>
          <a:prstGeom prst="leftUp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0005" dist="22860" dir="5400000" algn="ctr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3" name="35 - Δεξιό βέλος"/>
          <p:cNvSpPr>
            <a:spLocks noChangeAspect="1"/>
          </p:cNvSpPr>
          <p:nvPr/>
        </p:nvSpPr>
        <p:spPr>
          <a:xfrm>
            <a:off x="6771773" y="4472314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4" name="44 - Στρογγυλεμένο ορθογώνιο"/>
          <p:cNvSpPr/>
          <p:nvPr/>
        </p:nvSpPr>
        <p:spPr>
          <a:xfrm>
            <a:off x="7358572" y="4285464"/>
            <a:ext cx="1328227" cy="770023"/>
          </a:xfrm>
          <a:prstGeom prst="roundRect">
            <a:avLst>
              <a:gd name="adj" fmla="val 1826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C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Pattern-Matching Classification</a:t>
            </a:r>
            <a:endParaRPr lang="el-GR" sz="1400" dirty="0">
              <a:solidFill>
                <a:srgbClr val="FFC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35 - Δεξιό βέλος"/>
          <p:cNvSpPr>
            <a:spLocks noChangeAspect="1"/>
          </p:cNvSpPr>
          <p:nvPr/>
        </p:nvSpPr>
        <p:spPr>
          <a:xfrm rot="5400000">
            <a:off x="7466972" y="5197915"/>
            <a:ext cx="527631" cy="37723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6" name="TextBox 75"/>
          <p:cNvSpPr txBox="1"/>
          <p:nvPr/>
        </p:nvSpPr>
        <p:spPr>
          <a:xfrm>
            <a:off x="7883962" y="5044058"/>
            <a:ext cx="1264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Most Likely</a:t>
            </a:r>
            <a:br>
              <a:rPr lang="en-US" sz="1400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</a:b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Speaker Model</a:t>
            </a:r>
            <a:endParaRPr lang="el-GR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7" name="44 - Στρογγυλεμένο ορθογώνιο"/>
          <p:cNvSpPr/>
          <p:nvPr/>
        </p:nvSpPr>
        <p:spPr>
          <a:xfrm>
            <a:off x="7115180" y="5734424"/>
            <a:ext cx="1264567" cy="573119"/>
          </a:xfrm>
          <a:prstGeom prst="roundRect">
            <a:avLst>
              <a:gd name="adj" fmla="val 18260"/>
            </a:avLst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" pitchFamily="34" charset="0"/>
                <a:cs typeface="Arial" pitchFamily="34" charset="0"/>
              </a:rPr>
              <a:t>Identified Speaker</a:t>
            </a:r>
            <a:endParaRPr lang="el-GR" sz="1400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20419" y="5825545"/>
            <a:ext cx="16649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2060"/>
                </a:solidFill>
                <a:latin typeface="Gill Sans MT" pitchFamily="34" charset="0"/>
              </a:rPr>
              <a:t>Identification Phase</a:t>
            </a:r>
            <a:endParaRPr lang="el-GR" sz="1600" i="1" dirty="0">
              <a:solidFill>
                <a:srgbClr val="002060"/>
              </a:solidFill>
            </a:endParaRP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500" y="1768127"/>
            <a:ext cx="709637" cy="721940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193" y="2613068"/>
            <a:ext cx="701994" cy="723600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352" y="2160066"/>
            <a:ext cx="723280" cy="651254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788" y="2973480"/>
            <a:ext cx="735124" cy="7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2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51" grpId="0" animBg="1"/>
      <p:bldP spid="52" grpId="0" animBg="1"/>
      <p:bldP spid="53" grpId="0" animBg="1"/>
      <p:bldP spid="58" grpId="0"/>
      <p:bldP spid="59" grpId="0" animBg="1"/>
      <p:bldP spid="61" grpId="0" animBg="1"/>
      <p:bldP spid="62" grpId="0"/>
      <p:bldP spid="64" grpId="0"/>
      <p:bldP spid="66" grpId="0" animBg="1"/>
      <p:bldP spid="67" grpId="0" animBg="1"/>
      <p:bldP spid="68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/>
      <p:bldP spid="77" grpId="0" animBg="1"/>
      <p:bldP spid="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572967" y="1196752"/>
            <a:ext cx="8247505" cy="12961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SRC for speaker identification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6</a:t>
            </a:fld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i="1" dirty="0">
                <a:solidFill>
                  <a:srgbClr val="C00000"/>
                </a:solidFill>
              </a:rPr>
              <a:t>    </a:t>
            </a:r>
            <a:r>
              <a:rPr lang="en-US" sz="2200" i="1" dirty="0" err="1">
                <a:solidFill>
                  <a:srgbClr val="C00000"/>
                </a:solidFill>
              </a:rPr>
              <a:t>Sparsity</a:t>
            </a:r>
            <a:r>
              <a:rPr lang="en-US" sz="2200" i="1" dirty="0">
                <a:solidFill>
                  <a:srgbClr val="C00000"/>
                </a:solidFill>
              </a:rPr>
              <a:t> assumption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    test instance represented as a sparse linear combination of a</a:t>
            </a:r>
          </a:p>
          <a:p>
            <a:pPr marL="0" indent="0">
              <a:buNone/>
            </a:pPr>
            <a:r>
              <a:rPr lang="en-US" sz="2200" dirty="0"/>
              <a:t>    set of training instances (dictionary)</a:t>
            </a:r>
          </a:p>
          <a:p>
            <a:r>
              <a:rPr lang="en-US" sz="2200" dirty="0"/>
              <a:t>Assume </a:t>
            </a:r>
            <a:r>
              <a:rPr lang="en-US" sz="2200" i="1" dirty="0"/>
              <a:t>S</a:t>
            </a:r>
            <a:r>
              <a:rPr lang="en-US" sz="2200" dirty="0"/>
              <a:t> speakers in the speech corpus</a:t>
            </a:r>
          </a:p>
          <a:p>
            <a:r>
              <a:rPr lang="en-US" sz="2200" i="1" dirty="0" err="1"/>
              <a:t>n</a:t>
            </a:r>
            <a:r>
              <a:rPr lang="en-US" sz="2200" i="1" baseline="-25000" dirty="0" err="1"/>
              <a:t>i</a:t>
            </a:r>
            <a:r>
              <a:rPr lang="en-US" sz="2200" dirty="0"/>
              <a:t> training instances (or feature vectors) </a:t>
            </a:r>
            <a:r>
              <a:rPr lang="en-US" sz="2200" dirty="0">
                <a:sym typeface="Wingdings" pitchFamily="2" charset="2"/>
              </a:rPr>
              <a:t>       </a:t>
            </a:r>
            <a:r>
              <a:rPr lang="en-US" sz="2200" i="1" dirty="0" err="1">
                <a:sym typeface="Wingdings" pitchFamily="2" charset="2"/>
              </a:rPr>
              <a:t>i</a:t>
            </a:r>
            <a:r>
              <a:rPr lang="en-US" sz="2200" i="1" baseline="30000" dirty="0" err="1">
                <a:sym typeface="Wingdings" pitchFamily="2" charset="2"/>
              </a:rPr>
              <a:t>th</a:t>
            </a:r>
            <a:r>
              <a:rPr lang="en-US" sz="2200" baseline="30000" dirty="0">
                <a:sym typeface="Wingdings" pitchFamily="2" charset="2"/>
              </a:rPr>
              <a:t> </a:t>
            </a:r>
            <a:r>
              <a:rPr lang="en-US" sz="2200" dirty="0"/>
              <a:t>speaker</a:t>
            </a:r>
          </a:p>
          <a:p>
            <a:pPr lvl="1"/>
            <a:r>
              <a:rPr lang="en-US" sz="1900" dirty="0"/>
              <a:t>Total number of training feature vectors         </a:t>
            </a:r>
            <a:r>
              <a:rPr lang="en-US" sz="1900" i="1" dirty="0">
                <a:sym typeface="Wingdings" pitchFamily="2" charset="2"/>
              </a:rPr>
              <a:t>N</a:t>
            </a:r>
            <a:r>
              <a:rPr lang="en-US" sz="1900" dirty="0"/>
              <a:t> = </a:t>
            </a:r>
            <a:r>
              <a:rPr lang="en-US" sz="1900" i="1" dirty="0"/>
              <a:t>n</a:t>
            </a:r>
            <a:r>
              <a:rPr lang="en-US" sz="1900" i="1" baseline="-25000" dirty="0"/>
              <a:t>1 </a:t>
            </a:r>
            <a:r>
              <a:rPr lang="en-US" sz="1900" dirty="0"/>
              <a:t>+ </a:t>
            </a:r>
            <a:r>
              <a:rPr lang="en-US" sz="1900" i="1" dirty="0">
                <a:sym typeface="Wingdings" pitchFamily="2" charset="2"/>
              </a:rPr>
              <a:t>n</a:t>
            </a:r>
            <a:r>
              <a:rPr lang="en-US" sz="1900" i="1" baseline="-25000" dirty="0"/>
              <a:t>2 </a:t>
            </a:r>
            <a:r>
              <a:rPr lang="en-US" sz="1900" dirty="0"/>
              <a:t>+…+ </a:t>
            </a:r>
            <a:r>
              <a:rPr lang="en-US" sz="1900" i="1" dirty="0" err="1"/>
              <a:t>n</a:t>
            </a:r>
            <a:r>
              <a:rPr lang="en-US" sz="1900" i="1" baseline="-25000" dirty="0" err="1"/>
              <a:t>S</a:t>
            </a:r>
            <a:endParaRPr lang="en-US" sz="1900" i="1" baseline="-25000" dirty="0"/>
          </a:p>
          <a:p>
            <a:pPr lvl="1"/>
            <a:r>
              <a:rPr lang="en-US" sz="1900" dirty="0"/>
              <a:t>Training data matrix </a:t>
            </a:r>
            <a:r>
              <a:rPr lang="en-US" sz="1900" b="1" dirty="0"/>
              <a:t>V</a:t>
            </a:r>
          </a:p>
          <a:p>
            <a:endParaRPr lang="en-US" sz="2200" dirty="0"/>
          </a:p>
        </p:txBody>
      </p:sp>
      <p:sp>
        <p:nvSpPr>
          <p:cNvPr id="16" name="Right Arrow 15"/>
          <p:cNvSpPr/>
          <p:nvPr/>
        </p:nvSpPr>
        <p:spPr>
          <a:xfrm>
            <a:off x="5805372" y="2881511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387330" y="3265934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4099459" y="4409641"/>
            <a:ext cx="1132260" cy="3839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Rounded Rectangle 18"/>
          <p:cNvSpPr/>
          <p:nvPr/>
        </p:nvSpPr>
        <p:spPr>
          <a:xfrm>
            <a:off x="5314566" y="4423812"/>
            <a:ext cx="1202835" cy="383914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Rounded Rectangle 22"/>
          <p:cNvSpPr/>
          <p:nvPr/>
        </p:nvSpPr>
        <p:spPr>
          <a:xfrm>
            <a:off x="6999149" y="4416717"/>
            <a:ext cx="1218177" cy="38391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813549"/>
              </p:ext>
            </p:extLst>
          </p:nvPr>
        </p:nvGraphicFramePr>
        <p:xfrm>
          <a:off x="92953" y="4262661"/>
          <a:ext cx="368935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52" name="Equation" r:id="rId3" imgW="2222280" imgH="457200" progId="Equation.DSMT4">
                  <p:embed/>
                </p:oleObj>
              </mc:Choice>
              <mc:Fallback>
                <p:oleObj name="Equation" r:id="rId3" imgW="22222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953" y="4262661"/>
                        <a:ext cx="3689350" cy="766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24" y="4430906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199" y="443090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4" y="4430905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8" name="Right Brace 27"/>
          <p:cNvSpPr/>
          <p:nvPr/>
        </p:nvSpPr>
        <p:spPr>
          <a:xfrm rot="5400000">
            <a:off x="912667" y="4770587"/>
            <a:ext cx="336711" cy="644933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9" name="Right Brace 28"/>
          <p:cNvSpPr/>
          <p:nvPr/>
        </p:nvSpPr>
        <p:spPr>
          <a:xfrm rot="5400000">
            <a:off x="3088875" y="4777663"/>
            <a:ext cx="336711" cy="644933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Right Brace 29"/>
          <p:cNvSpPr/>
          <p:nvPr/>
        </p:nvSpPr>
        <p:spPr>
          <a:xfrm rot="5400000">
            <a:off x="1795187" y="4781201"/>
            <a:ext cx="336711" cy="644933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807048"/>
              </p:ext>
            </p:extLst>
          </p:nvPr>
        </p:nvGraphicFramePr>
        <p:xfrm>
          <a:off x="937164" y="5240716"/>
          <a:ext cx="3159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53" name="Equation" r:id="rId8" imgW="190440" imgH="228600" progId="Equation.DSMT4">
                  <p:embed/>
                </p:oleObj>
              </mc:Choice>
              <mc:Fallback>
                <p:oleObj name="Equation" r:id="rId8" imgW="190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7164" y="5240716"/>
                        <a:ext cx="31591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588392"/>
              </p:ext>
            </p:extLst>
          </p:nvPr>
        </p:nvGraphicFramePr>
        <p:xfrm>
          <a:off x="1812841" y="5243165"/>
          <a:ext cx="3365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54" name="Equation" r:id="rId10" imgW="203040" imgH="228600" progId="Equation.DSMT4">
                  <p:embed/>
                </p:oleObj>
              </mc:Choice>
              <mc:Fallback>
                <p:oleObj name="Equation" r:id="rId10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2841" y="5243165"/>
                        <a:ext cx="33655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1460320"/>
              </p:ext>
            </p:extLst>
          </p:nvPr>
        </p:nvGraphicFramePr>
        <p:xfrm>
          <a:off x="3114591" y="5236815"/>
          <a:ext cx="3571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55" name="Equation" r:id="rId12" imgW="215640" imgH="228600" progId="Equation.DSMT4">
                  <p:embed/>
                </p:oleObj>
              </mc:Choice>
              <mc:Fallback>
                <p:oleObj name="Equation" r:id="rId12" imgW="215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4591" y="5236815"/>
                        <a:ext cx="357188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656878"/>
              </p:ext>
            </p:extLst>
          </p:nvPr>
        </p:nvGraphicFramePr>
        <p:xfrm>
          <a:off x="4480952" y="4872365"/>
          <a:ext cx="3159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56" name="Equation" r:id="rId14" imgW="190440" imgH="228600" progId="Equation.DSMT4">
                  <p:embed/>
                </p:oleObj>
              </mc:Choice>
              <mc:Fallback>
                <p:oleObj name="Equation" r:id="rId14" imgW="190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0952" y="4872365"/>
                        <a:ext cx="31591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327096"/>
              </p:ext>
            </p:extLst>
          </p:nvPr>
        </p:nvGraphicFramePr>
        <p:xfrm>
          <a:off x="5718774" y="4863319"/>
          <a:ext cx="3365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57" name="Equation" r:id="rId16" imgW="203040" imgH="228600" progId="Equation.DSMT4">
                  <p:embed/>
                </p:oleObj>
              </mc:Choice>
              <mc:Fallback>
                <p:oleObj name="Equation" r:id="rId16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8774" y="4863319"/>
                        <a:ext cx="33655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432041"/>
              </p:ext>
            </p:extLst>
          </p:nvPr>
        </p:nvGraphicFramePr>
        <p:xfrm>
          <a:off x="7403312" y="4867602"/>
          <a:ext cx="357188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58" name="Equation" r:id="rId18" imgW="215640" imgH="228600" progId="Equation.DSMT4">
                  <p:embed/>
                </p:oleObj>
              </mc:Choice>
              <mc:Fallback>
                <p:oleObj name="Equation" r:id="rId18" imgW="215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3312" y="4867602"/>
                        <a:ext cx="357188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76394"/>
              </p:ext>
            </p:extLst>
          </p:nvPr>
        </p:nvGraphicFramePr>
        <p:xfrm>
          <a:off x="6609008" y="4946397"/>
          <a:ext cx="327219" cy="184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59" name="Equation" r:id="rId20" imgW="203040" imgH="114120" progId="Equation.DSMT4">
                  <p:embed/>
                </p:oleObj>
              </mc:Choice>
              <mc:Fallback>
                <p:oleObj name="Equation" r:id="rId20" imgW="203040" imgH="114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609008" y="4946397"/>
                        <a:ext cx="327219" cy="184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229833"/>
              </p:ext>
            </p:extLst>
          </p:nvPr>
        </p:nvGraphicFramePr>
        <p:xfrm>
          <a:off x="3803650" y="4383088"/>
          <a:ext cx="528955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60" name="Equation" r:id="rId22" imgW="3187440" imgH="279360" progId="Equation.DSMT4">
                  <p:embed/>
                </p:oleObj>
              </mc:Choice>
              <mc:Fallback>
                <p:oleObj name="Equation" r:id="rId22" imgW="3187440" imgH="2793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3650" y="4383088"/>
                        <a:ext cx="5289550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3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2967" y="1196752"/>
            <a:ext cx="8247505" cy="129614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SRC for speaker identification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i="1" dirty="0">
                <a:solidFill>
                  <a:srgbClr val="C00000"/>
                </a:solidFill>
              </a:rPr>
              <a:t>    </a:t>
            </a:r>
            <a:r>
              <a:rPr lang="en-US" sz="2200" i="1" dirty="0" err="1">
                <a:solidFill>
                  <a:srgbClr val="C00000"/>
                </a:solidFill>
              </a:rPr>
              <a:t>Sparsity</a:t>
            </a:r>
            <a:r>
              <a:rPr lang="en-US" sz="2200" i="1" dirty="0">
                <a:solidFill>
                  <a:srgbClr val="C00000"/>
                </a:solidFill>
              </a:rPr>
              <a:t> assumption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    test instance represented as a sparse linear combination of a</a:t>
            </a:r>
          </a:p>
          <a:p>
            <a:pPr marL="0" indent="0">
              <a:buNone/>
            </a:pPr>
            <a:r>
              <a:rPr lang="en-US" sz="2200" dirty="0"/>
              <a:t>    set of training instances (dictionary)</a:t>
            </a:r>
          </a:p>
          <a:p>
            <a:r>
              <a:rPr lang="en-US" sz="2200" dirty="0"/>
              <a:t>Assume </a:t>
            </a:r>
            <a:r>
              <a:rPr lang="en-US" sz="2200" i="1" dirty="0"/>
              <a:t>S</a:t>
            </a:r>
            <a:r>
              <a:rPr lang="en-US" sz="2200" dirty="0"/>
              <a:t> speakers in the speech corpus</a:t>
            </a:r>
          </a:p>
          <a:p>
            <a:r>
              <a:rPr lang="en-US" sz="2200" i="1" dirty="0" err="1"/>
              <a:t>n</a:t>
            </a:r>
            <a:r>
              <a:rPr lang="en-US" sz="2200" i="1" baseline="-25000" dirty="0" err="1"/>
              <a:t>i</a:t>
            </a:r>
            <a:r>
              <a:rPr lang="en-US" sz="2200" dirty="0"/>
              <a:t> training samples (or feature vectors) </a:t>
            </a:r>
            <a:r>
              <a:rPr lang="en-US" sz="2200" dirty="0">
                <a:sym typeface="Wingdings" pitchFamily="2" charset="2"/>
              </a:rPr>
              <a:t>       </a:t>
            </a:r>
            <a:r>
              <a:rPr lang="en-US" sz="2200" i="1" dirty="0" err="1">
                <a:sym typeface="Wingdings" pitchFamily="2" charset="2"/>
              </a:rPr>
              <a:t>i</a:t>
            </a:r>
            <a:r>
              <a:rPr lang="en-US" sz="2200" i="1" baseline="30000" dirty="0" err="1">
                <a:sym typeface="Wingdings" pitchFamily="2" charset="2"/>
              </a:rPr>
              <a:t>th</a:t>
            </a:r>
            <a:r>
              <a:rPr lang="en-US" sz="2200" baseline="30000" dirty="0">
                <a:sym typeface="Wingdings" pitchFamily="2" charset="2"/>
              </a:rPr>
              <a:t> </a:t>
            </a:r>
            <a:r>
              <a:rPr lang="en-US" sz="2200" dirty="0"/>
              <a:t>speaker</a:t>
            </a:r>
          </a:p>
          <a:p>
            <a:pPr lvl="1"/>
            <a:r>
              <a:rPr lang="en-US" sz="1900" dirty="0"/>
              <a:t>Total number of training feature vectors         </a:t>
            </a:r>
            <a:r>
              <a:rPr lang="en-US" sz="1900" i="1" dirty="0" err="1">
                <a:sym typeface="Wingdings" pitchFamily="2" charset="2"/>
              </a:rPr>
              <a:t>N</a:t>
            </a:r>
            <a:r>
              <a:rPr lang="en-US" sz="1900" i="1" baseline="-25000" dirty="0" err="1"/>
              <a:t>tr</a:t>
            </a:r>
            <a:r>
              <a:rPr lang="en-US" sz="1900" dirty="0"/>
              <a:t> = </a:t>
            </a:r>
            <a:r>
              <a:rPr lang="en-US" sz="1900" i="1" dirty="0"/>
              <a:t>n</a:t>
            </a:r>
            <a:r>
              <a:rPr lang="en-US" sz="1900" i="1" baseline="-25000" dirty="0"/>
              <a:t>1 </a:t>
            </a:r>
            <a:r>
              <a:rPr lang="en-US" sz="1900" dirty="0"/>
              <a:t>+ </a:t>
            </a:r>
            <a:r>
              <a:rPr lang="en-US" sz="1900" i="1" dirty="0">
                <a:sym typeface="Wingdings" pitchFamily="2" charset="2"/>
              </a:rPr>
              <a:t>n</a:t>
            </a:r>
            <a:r>
              <a:rPr lang="en-US" sz="1900" i="1" baseline="-25000" dirty="0"/>
              <a:t>2 </a:t>
            </a:r>
            <a:r>
              <a:rPr lang="en-US" sz="1900" dirty="0"/>
              <a:t>+…+ </a:t>
            </a:r>
            <a:r>
              <a:rPr lang="en-US" sz="1900" i="1" dirty="0" err="1"/>
              <a:t>n</a:t>
            </a:r>
            <a:r>
              <a:rPr lang="en-US" sz="1900" i="1" baseline="-25000" dirty="0" err="1"/>
              <a:t>S</a:t>
            </a:r>
            <a:endParaRPr lang="en-US" sz="1900" i="1" baseline="-25000" dirty="0"/>
          </a:p>
          <a:p>
            <a:pPr lvl="1"/>
            <a:r>
              <a:rPr lang="en-US" sz="1900" dirty="0"/>
              <a:t>Training data matrix </a:t>
            </a:r>
            <a:r>
              <a:rPr lang="en-US" sz="1900" b="1" dirty="0"/>
              <a:t>V</a:t>
            </a:r>
          </a:p>
          <a:p>
            <a:pPr lvl="1"/>
            <a:r>
              <a:rPr lang="en-US" sz="1900" dirty="0"/>
              <a:t>Assume test feature vector</a:t>
            </a:r>
            <a:endParaRPr lang="en-US" sz="1900" b="1" dirty="0"/>
          </a:p>
          <a:p>
            <a:endParaRPr lang="en-US" sz="2200" dirty="0"/>
          </a:p>
        </p:txBody>
      </p:sp>
      <p:sp>
        <p:nvSpPr>
          <p:cNvPr id="16" name="Right Arrow 15"/>
          <p:cNvSpPr/>
          <p:nvPr/>
        </p:nvSpPr>
        <p:spPr>
          <a:xfrm>
            <a:off x="5699745" y="2881511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387330" y="3265934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669679"/>
              </p:ext>
            </p:extLst>
          </p:nvPr>
        </p:nvGraphicFramePr>
        <p:xfrm>
          <a:off x="4027488" y="3962400"/>
          <a:ext cx="84772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4" name="Equation" r:id="rId3" imgW="482400" imgH="241200" progId="Equation.DSMT4">
                  <p:embed/>
                </p:oleObj>
              </mc:Choice>
              <mc:Fallback>
                <p:oleObj name="Equation" r:id="rId3" imgW="482400" imgH="2412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7488" y="3962400"/>
                        <a:ext cx="84772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ounded Rectangle 38"/>
          <p:cNvSpPr/>
          <p:nvPr/>
        </p:nvSpPr>
        <p:spPr>
          <a:xfrm rot="5400000">
            <a:off x="2417449" y="4763783"/>
            <a:ext cx="1758674" cy="8251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0" name="Rounded Rectangle 39"/>
          <p:cNvSpPr/>
          <p:nvPr/>
        </p:nvSpPr>
        <p:spPr>
          <a:xfrm rot="5400000">
            <a:off x="1303913" y="4769541"/>
            <a:ext cx="1758674" cy="8251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1" name="Rounded Rectangle 40"/>
          <p:cNvSpPr/>
          <p:nvPr/>
        </p:nvSpPr>
        <p:spPr>
          <a:xfrm rot="5400000">
            <a:off x="4110781" y="4736073"/>
            <a:ext cx="1758674" cy="8920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4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719772"/>
              </p:ext>
            </p:extLst>
          </p:nvPr>
        </p:nvGraphicFramePr>
        <p:xfrm>
          <a:off x="1808163" y="4534017"/>
          <a:ext cx="415925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5" name="Equation" r:id="rId5" imgW="253800" imgH="241200" progId="Equation.DSMT4">
                  <p:embed/>
                </p:oleObj>
              </mc:Choice>
              <mc:Fallback>
                <p:oleObj name="Equation" r:id="rId5" imgW="253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4534017"/>
                        <a:ext cx="415925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9474377"/>
              </p:ext>
            </p:extLst>
          </p:nvPr>
        </p:nvGraphicFramePr>
        <p:xfrm>
          <a:off x="3738563" y="4529254"/>
          <a:ext cx="1333500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6" name="Equation" r:id="rId7" imgW="723600" imgH="241200" progId="Equation.DSMT4">
                  <p:embed/>
                </p:oleObj>
              </mc:Choice>
              <mc:Fallback>
                <p:oleObj name="Equation" r:id="rId7" imgW="723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8563" y="4529254"/>
                        <a:ext cx="1333500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 Box 17"/>
          <p:cNvSpPr txBox="1">
            <a:spLocks noChangeArrowheads="1"/>
          </p:cNvSpPr>
          <p:nvPr/>
        </p:nvSpPr>
        <p:spPr bwMode="auto">
          <a:xfrm>
            <a:off x="-74005" y="4193137"/>
            <a:ext cx="1293945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i="1" dirty="0">
                <a:solidFill>
                  <a:srgbClr val="FF0000"/>
                </a:solidFill>
              </a:rPr>
              <a:t>belongs to</a:t>
            </a:r>
            <a:br>
              <a:rPr lang="en-US" sz="1400" i="1" dirty="0">
                <a:solidFill>
                  <a:srgbClr val="FF0000"/>
                </a:solidFill>
              </a:rPr>
            </a:br>
            <a:r>
              <a:rPr lang="en-US" sz="1400" i="1" dirty="0">
                <a:solidFill>
                  <a:srgbClr val="FF0000"/>
                </a:solidFill>
              </a:rPr>
              <a:t>the </a:t>
            </a:r>
            <a:r>
              <a:rPr lang="en-US" sz="1400" i="1" dirty="0" err="1">
                <a:solidFill>
                  <a:srgbClr val="FF0000"/>
                </a:solidFill>
              </a:rPr>
              <a:t>i</a:t>
            </a:r>
            <a:r>
              <a:rPr lang="en-US" sz="1400" i="1" baseline="30000" dirty="0" err="1">
                <a:solidFill>
                  <a:srgbClr val="FF0000"/>
                </a:solidFill>
              </a:rPr>
              <a:t>th</a:t>
            </a:r>
            <a:r>
              <a:rPr lang="en-US" sz="1400" i="1" baseline="30000" dirty="0">
                <a:solidFill>
                  <a:srgbClr val="FF0000"/>
                </a:solidFill>
              </a:rPr>
              <a:t> </a:t>
            </a:r>
            <a:r>
              <a:rPr lang="en-US" sz="1400" i="1" dirty="0">
                <a:solidFill>
                  <a:srgbClr val="FF0000"/>
                </a:solidFill>
              </a:rPr>
              <a:t>speaker</a:t>
            </a:r>
            <a:endParaRPr lang="el-GR" sz="1400" i="1" dirty="0">
              <a:solidFill>
                <a:srgbClr val="FF0000"/>
              </a:solidFill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0907754"/>
              </p:ext>
            </p:extLst>
          </p:nvPr>
        </p:nvGraphicFramePr>
        <p:xfrm>
          <a:off x="1155700" y="5494454"/>
          <a:ext cx="5289550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7" name="Equation" r:id="rId9" imgW="2539800" imgH="241200" progId="Equation.DSMT4">
                  <p:embed/>
                </p:oleObj>
              </mc:Choice>
              <mc:Fallback>
                <p:oleObj name="Equation" r:id="rId9" imgW="2539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5494454"/>
                        <a:ext cx="5289550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Picture 4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605" y="4449743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22" y="4449584"/>
            <a:ext cx="58923" cy="6332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69" y="4447878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893" y="4452210"/>
            <a:ext cx="58923" cy="6332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097915"/>
              </p:ext>
            </p:extLst>
          </p:nvPr>
        </p:nvGraphicFramePr>
        <p:xfrm>
          <a:off x="2617845" y="4537880"/>
          <a:ext cx="811212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8" name="Equation" r:id="rId15" imgW="495000" imgH="241200" progId="Equation.DSMT4">
                  <p:embed/>
                </p:oleObj>
              </mc:Choice>
              <mc:Fallback>
                <p:oleObj name="Equation" r:id="rId15" imgW="4950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845" y="4537880"/>
                        <a:ext cx="811212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35 - Δεξιό βέλος"/>
          <p:cNvSpPr>
            <a:spLocks noChangeAspect="1"/>
          </p:cNvSpPr>
          <p:nvPr/>
        </p:nvSpPr>
        <p:spPr>
          <a:xfrm>
            <a:off x="737803" y="4700328"/>
            <a:ext cx="348656" cy="16282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438054"/>
              </p:ext>
            </p:extLst>
          </p:nvPr>
        </p:nvGraphicFramePr>
        <p:xfrm>
          <a:off x="1463463" y="4666795"/>
          <a:ext cx="207962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9" name="Equation" r:id="rId17" imgW="126720" imgH="114120" progId="Equation.DSMT4">
                  <p:embed/>
                </p:oleObj>
              </mc:Choice>
              <mc:Fallback>
                <p:oleObj name="Equation" r:id="rId17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463" y="4666795"/>
                        <a:ext cx="207962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706423"/>
              </p:ext>
            </p:extLst>
          </p:nvPr>
        </p:nvGraphicFramePr>
        <p:xfrm>
          <a:off x="6614943" y="3290086"/>
          <a:ext cx="2339369" cy="2753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0" name="Equation" r:id="rId19" imgW="2006280" imgH="2361960" progId="Equation.DSMT4">
                  <p:embed/>
                </p:oleObj>
              </mc:Choice>
              <mc:Fallback>
                <p:oleObj name="Equation" r:id="rId19" imgW="2006280" imgH="236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614943" y="3290086"/>
                        <a:ext cx="2339369" cy="27539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ight Brace 53"/>
          <p:cNvSpPr/>
          <p:nvPr/>
        </p:nvSpPr>
        <p:spPr>
          <a:xfrm rot="5400000">
            <a:off x="8623256" y="5852507"/>
            <a:ext cx="185709" cy="446086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5" name="Text Box 17"/>
          <p:cNvSpPr txBox="1">
            <a:spLocks noChangeArrowheads="1"/>
          </p:cNvSpPr>
          <p:nvPr/>
        </p:nvSpPr>
        <p:spPr bwMode="auto">
          <a:xfrm>
            <a:off x="8005810" y="6085984"/>
            <a:ext cx="1159293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i="1" dirty="0">
                <a:solidFill>
                  <a:srgbClr val="FF0000"/>
                </a:solidFill>
              </a:rPr>
              <a:t>sparse code</a:t>
            </a:r>
            <a:endParaRPr lang="el-GR" sz="1400" i="1" dirty="0">
              <a:solidFill>
                <a:srgbClr val="FF0000"/>
              </a:solidFill>
            </a:endParaRPr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180710"/>
              </p:ext>
            </p:extLst>
          </p:nvPr>
        </p:nvGraphicFramePr>
        <p:xfrm>
          <a:off x="4711283" y="5022877"/>
          <a:ext cx="213995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1" name="Equation" r:id="rId21" imgW="1307880" imgH="457200" progId="Equation.DSMT4">
                  <p:embed/>
                </p:oleObj>
              </mc:Choice>
              <mc:Fallback>
                <p:oleObj name="Equation" r:id="rId21" imgW="13078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1283" y="5022877"/>
                        <a:ext cx="2139950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" name="Picture 5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050" y="5135570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244" y="5135411"/>
            <a:ext cx="58923" cy="6332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202" y="5133705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515" y="5140574"/>
            <a:ext cx="58923" cy="6332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988327"/>
              </p:ext>
            </p:extLst>
          </p:nvPr>
        </p:nvGraphicFramePr>
        <p:xfrm>
          <a:off x="4299908" y="5352622"/>
          <a:ext cx="207962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2" name="Equation" r:id="rId23" imgW="126720" imgH="114120" progId="Equation.DSMT4">
                  <p:embed/>
                </p:oleObj>
              </mc:Choice>
              <mc:Fallback>
                <p:oleObj name="Equation" r:id="rId23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9908" y="5352622"/>
                        <a:ext cx="207962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436149"/>
              </p:ext>
            </p:extLst>
          </p:nvPr>
        </p:nvGraphicFramePr>
        <p:xfrm>
          <a:off x="5822485" y="5262702"/>
          <a:ext cx="32702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3" name="Equation" r:id="rId24" imgW="177480" imgH="164880" progId="Equation.DSMT4">
                  <p:embed/>
                </p:oleObj>
              </mc:Choice>
              <mc:Fallback>
                <p:oleObj name="Equation" r:id="rId24" imgW="1774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485" y="5262702"/>
                        <a:ext cx="327025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80529"/>
              </p:ext>
            </p:extLst>
          </p:nvPr>
        </p:nvGraphicFramePr>
        <p:xfrm>
          <a:off x="6848366" y="5265765"/>
          <a:ext cx="355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4" name="Equation" r:id="rId26" imgW="203040" imgH="203040" progId="Equation.DSMT4">
                  <p:embed/>
                </p:oleObj>
              </mc:Choice>
              <mc:Fallback>
                <p:oleObj name="Equation" r:id="rId26" imgW="2030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8366" y="5265765"/>
                        <a:ext cx="3556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ight Brace 63"/>
          <p:cNvSpPr/>
          <p:nvPr/>
        </p:nvSpPr>
        <p:spPr>
          <a:xfrm rot="5400000">
            <a:off x="5775142" y="5539066"/>
            <a:ext cx="185711" cy="888778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5" name="Text Box 17"/>
          <p:cNvSpPr txBox="1">
            <a:spLocks noChangeArrowheads="1"/>
          </p:cNvSpPr>
          <p:nvPr/>
        </p:nvSpPr>
        <p:spPr bwMode="auto">
          <a:xfrm>
            <a:off x="5420241" y="6032622"/>
            <a:ext cx="910827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400" i="1" dirty="0">
                <a:solidFill>
                  <a:srgbClr val="FF0000"/>
                </a:solidFill>
              </a:rPr>
              <a:t>speaker </a:t>
            </a:r>
            <a:r>
              <a:rPr lang="en-US" sz="1400" i="1" dirty="0" err="1">
                <a:solidFill>
                  <a:srgbClr val="FF0000"/>
                </a:solidFill>
              </a:rPr>
              <a:t>i</a:t>
            </a:r>
            <a:endParaRPr lang="el-GR" sz="1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74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4" grpId="0"/>
      <p:bldP spid="44" grpId="1"/>
      <p:bldP spid="51" grpId="0" animBg="1"/>
      <p:bldP spid="51" grpId="1" animBg="1"/>
      <p:bldP spid="54" grpId="0" animBg="1"/>
      <p:bldP spid="55" grpId="0"/>
      <p:bldP spid="64" grpId="0" animBg="1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SRC for speaker identification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7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Given </a:t>
            </a:r>
            <a:r>
              <a:rPr lang="en-US" sz="2200" b="1" dirty="0"/>
              <a:t>V </a:t>
            </a:r>
            <a:r>
              <a:rPr lang="en-US" sz="2200" dirty="0"/>
              <a:t>and      estimate sparse code     by solving optimization problem</a:t>
            </a:r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1000" dirty="0"/>
          </a:p>
          <a:p>
            <a:r>
              <a:rPr lang="en-US" sz="2200" dirty="0"/>
              <a:t>Ideal case        e.g. 1</a:t>
            </a:r>
            <a:r>
              <a:rPr lang="en-US" sz="2200" baseline="30000" dirty="0"/>
              <a:t>st</a:t>
            </a:r>
            <a:r>
              <a:rPr lang="en-US" sz="2200" dirty="0"/>
              <a:t> speaker is identified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406761"/>
              </p:ext>
            </p:extLst>
          </p:nvPr>
        </p:nvGraphicFramePr>
        <p:xfrm>
          <a:off x="2397299" y="1185863"/>
          <a:ext cx="360362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13" name="Equation" r:id="rId4" imgW="152280" imgH="228600" progId="Equation.DSMT4">
                  <p:embed/>
                </p:oleObj>
              </mc:Choice>
              <mc:Fallback>
                <p:oleObj name="Equation" r:id="rId4" imgW="152280" imgH="2286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299" y="1185863"/>
                        <a:ext cx="360362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132810"/>
              </p:ext>
            </p:extLst>
          </p:nvPr>
        </p:nvGraphicFramePr>
        <p:xfrm>
          <a:off x="5523086" y="1217613"/>
          <a:ext cx="30162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14" name="Equation" r:id="rId6" imgW="126720" imgH="177480" progId="Equation.DSMT4">
                  <p:embed/>
                </p:oleObj>
              </mc:Choice>
              <mc:Fallback>
                <p:oleObj name="Equation" r:id="rId6" imgW="126720" imgH="177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3086" y="1217613"/>
                        <a:ext cx="301625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Rounded Rectangle 65"/>
          <p:cNvSpPr/>
          <p:nvPr/>
        </p:nvSpPr>
        <p:spPr>
          <a:xfrm>
            <a:off x="2167467" y="2065869"/>
            <a:ext cx="4470400" cy="821267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67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5389482"/>
              </p:ext>
            </p:extLst>
          </p:nvPr>
        </p:nvGraphicFramePr>
        <p:xfrm>
          <a:off x="2153008" y="2186348"/>
          <a:ext cx="448945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15" name="Equation" r:id="rId8" imgW="2234880" imgH="330120" progId="Equation.DSMT4">
                  <p:embed/>
                </p:oleObj>
              </mc:Choice>
              <mc:Fallback>
                <p:oleObj name="Equation" r:id="rId8" imgW="223488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3008" y="2186348"/>
                        <a:ext cx="4489450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Right Arrow 67"/>
          <p:cNvSpPr/>
          <p:nvPr/>
        </p:nvSpPr>
        <p:spPr>
          <a:xfrm>
            <a:off x="2191267" y="3045718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4018208" y="4411722"/>
            <a:ext cx="4974368" cy="821267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91" y="3434868"/>
            <a:ext cx="3820676" cy="2509697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glow" dir="t"/>
          </a:scene3d>
          <a:sp3d prstMaterial="metal"/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263" y="3433707"/>
            <a:ext cx="3809194" cy="250414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glow" dir="t"/>
          </a:scene3d>
          <a:sp3d prstMaterial="metal"/>
        </p:spPr>
      </p:pic>
      <p:sp>
        <p:nvSpPr>
          <p:cNvPr id="72" name="Oval 71"/>
          <p:cNvSpPr/>
          <p:nvPr/>
        </p:nvSpPr>
        <p:spPr>
          <a:xfrm>
            <a:off x="5647912" y="4949549"/>
            <a:ext cx="2861101" cy="7082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3" name="Curved Down Arrow 72"/>
          <p:cNvSpPr/>
          <p:nvPr/>
        </p:nvSpPr>
        <p:spPr>
          <a:xfrm>
            <a:off x="3666593" y="4542476"/>
            <a:ext cx="2210282" cy="571241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74" name="Text Box 17"/>
          <p:cNvSpPr txBox="1">
            <a:spLocks noChangeArrowheads="1"/>
          </p:cNvSpPr>
          <p:nvPr/>
        </p:nvSpPr>
        <p:spPr bwMode="auto">
          <a:xfrm>
            <a:off x="3815200" y="3948794"/>
            <a:ext cx="1561646" cy="5847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i="1" dirty="0">
                <a:solidFill>
                  <a:srgbClr val="FF0000"/>
                </a:solidFill>
              </a:rPr>
              <a:t>noise/modeling</a:t>
            </a:r>
            <a:br>
              <a:rPr lang="en-US" sz="1600" i="1" dirty="0">
                <a:solidFill>
                  <a:srgbClr val="FF0000"/>
                </a:solidFill>
              </a:rPr>
            </a:br>
            <a:r>
              <a:rPr lang="en-US" sz="1600" i="1" dirty="0">
                <a:solidFill>
                  <a:srgbClr val="FF0000"/>
                </a:solidFill>
              </a:rPr>
              <a:t>errors</a:t>
            </a:r>
            <a:endParaRPr lang="el-GR" sz="1600" i="1" dirty="0">
              <a:solidFill>
                <a:srgbClr val="FF0000"/>
              </a:solidFill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337050" y="3565198"/>
            <a:ext cx="419975" cy="215044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6" name="Rounded Rectangle 75"/>
          <p:cNvSpPr/>
          <p:nvPr/>
        </p:nvSpPr>
        <p:spPr>
          <a:xfrm>
            <a:off x="5771788" y="3565894"/>
            <a:ext cx="419975" cy="215044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7" name="Rounded Rectangle 76"/>
          <p:cNvSpPr/>
          <p:nvPr/>
        </p:nvSpPr>
        <p:spPr>
          <a:xfrm>
            <a:off x="6206526" y="3566590"/>
            <a:ext cx="419975" cy="215044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8" name="Rounded Rectangle 77"/>
          <p:cNvSpPr/>
          <p:nvPr/>
        </p:nvSpPr>
        <p:spPr>
          <a:xfrm>
            <a:off x="7934962" y="3567286"/>
            <a:ext cx="419975" cy="215044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294092"/>
              </p:ext>
            </p:extLst>
          </p:nvPr>
        </p:nvGraphicFramePr>
        <p:xfrm>
          <a:off x="5227937" y="5741467"/>
          <a:ext cx="654347" cy="523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16" name="Equation" r:id="rId12" imgW="380880" imgH="304560" progId="Equation.DSMT4">
                  <p:embed/>
                </p:oleObj>
              </mc:Choice>
              <mc:Fallback>
                <p:oleObj name="Equation" r:id="rId12" imgW="380880" imgH="304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227937" y="5741467"/>
                        <a:ext cx="654347" cy="5234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8434330"/>
              </p:ext>
            </p:extLst>
          </p:nvPr>
        </p:nvGraphicFramePr>
        <p:xfrm>
          <a:off x="5653723" y="5743575"/>
          <a:ext cx="6762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17" name="Equation" r:id="rId14" imgW="393480" imgH="304560" progId="Equation.DSMT4">
                  <p:embed/>
                </p:oleObj>
              </mc:Choice>
              <mc:Fallback>
                <p:oleObj name="Equation" r:id="rId14" imgW="39348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3723" y="5743575"/>
                        <a:ext cx="676275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475340"/>
              </p:ext>
            </p:extLst>
          </p:nvPr>
        </p:nvGraphicFramePr>
        <p:xfrm>
          <a:off x="6089587" y="5693583"/>
          <a:ext cx="676275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18" name="Equation" r:id="rId16" imgW="393480" imgH="304560" progId="Equation.DSMT4">
                  <p:embed/>
                </p:oleObj>
              </mc:Choice>
              <mc:Fallback>
                <p:oleObj name="Equation" r:id="rId16" imgW="39348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9587" y="5693583"/>
                        <a:ext cx="676275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9155643"/>
              </p:ext>
            </p:extLst>
          </p:nvPr>
        </p:nvGraphicFramePr>
        <p:xfrm>
          <a:off x="7897478" y="5746750"/>
          <a:ext cx="6985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19" name="Equation" r:id="rId18" imgW="406080" imgH="304560" progId="Equation.DSMT4">
                  <p:embed/>
                </p:oleObj>
              </mc:Choice>
              <mc:Fallback>
                <p:oleObj name="Equation" r:id="rId18" imgW="40608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7478" y="5746750"/>
                        <a:ext cx="698500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35 - Δεξιό βέλος"/>
          <p:cNvSpPr>
            <a:spLocks noChangeAspect="1"/>
          </p:cNvSpPr>
          <p:nvPr/>
        </p:nvSpPr>
        <p:spPr>
          <a:xfrm rot="10800000">
            <a:off x="3274640" y="3513330"/>
            <a:ext cx="1992815" cy="577663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371283"/>
              </p:ext>
            </p:extLst>
          </p:nvPr>
        </p:nvGraphicFramePr>
        <p:xfrm>
          <a:off x="1336064" y="3488402"/>
          <a:ext cx="19399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20" name="Equation" r:id="rId20" imgW="965160" imgH="342720" progId="Equation.DSMT4">
                  <p:embed/>
                </p:oleObj>
              </mc:Choice>
              <mc:Fallback>
                <p:oleObj name="Equation" r:id="rId20" imgW="9651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064" y="3488402"/>
                        <a:ext cx="19399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35 - Δεξιό βέλος"/>
          <p:cNvSpPr>
            <a:spLocks noChangeAspect="1"/>
          </p:cNvSpPr>
          <p:nvPr/>
        </p:nvSpPr>
        <p:spPr>
          <a:xfrm rot="10800000">
            <a:off x="3274639" y="4192790"/>
            <a:ext cx="2430702" cy="577663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86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013394"/>
              </p:ext>
            </p:extLst>
          </p:nvPr>
        </p:nvGraphicFramePr>
        <p:xfrm>
          <a:off x="1312669" y="4167428"/>
          <a:ext cx="19653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21" name="Equation" r:id="rId22" imgW="977760" imgH="342720" progId="Equation.DSMT4">
                  <p:embed/>
                </p:oleObj>
              </mc:Choice>
              <mc:Fallback>
                <p:oleObj name="Equation" r:id="rId22" imgW="9777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669" y="4167428"/>
                        <a:ext cx="19653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35 - Δεξιό βέλος"/>
          <p:cNvSpPr>
            <a:spLocks noChangeAspect="1"/>
          </p:cNvSpPr>
          <p:nvPr/>
        </p:nvSpPr>
        <p:spPr>
          <a:xfrm rot="10800000">
            <a:off x="3274639" y="4874815"/>
            <a:ext cx="2866440" cy="577663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88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630663"/>
              </p:ext>
            </p:extLst>
          </p:nvPr>
        </p:nvGraphicFramePr>
        <p:xfrm>
          <a:off x="1315981" y="4850423"/>
          <a:ext cx="19653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22" name="Equation" r:id="rId24" imgW="977760" imgH="342720" progId="Equation.DSMT4">
                  <p:embed/>
                </p:oleObj>
              </mc:Choice>
              <mc:Fallback>
                <p:oleObj name="Equation" r:id="rId24" imgW="9777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5981" y="4850423"/>
                        <a:ext cx="19653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35 - Δεξιό βέλος"/>
          <p:cNvSpPr>
            <a:spLocks noChangeAspect="1"/>
          </p:cNvSpPr>
          <p:nvPr/>
        </p:nvSpPr>
        <p:spPr>
          <a:xfrm rot="10800000">
            <a:off x="3274639" y="5556838"/>
            <a:ext cx="4607234" cy="577663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442001"/>
              </p:ext>
            </p:extLst>
          </p:nvPr>
        </p:nvGraphicFramePr>
        <p:xfrm>
          <a:off x="1285830" y="5534297"/>
          <a:ext cx="19907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23" name="Equation" r:id="rId26" imgW="990360" imgH="342720" progId="Equation.DSMT4">
                  <p:embed/>
                </p:oleObj>
              </mc:Choice>
              <mc:Fallback>
                <p:oleObj name="Equation" r:id="rId26" imgW="9903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30" y="5534297"/>
                        <a:ext cx="19907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" name="Right Brace 90"/>
          <p:cNvSpPr/>
          <p:nvPr/>
        </p:nvSpPr>
        <p:spPr>
          <a:xfrm>
            <a:off x="3271231" y="3500451"/>
            <a:ext cx="528034" cy="2736948"/>
          </a:xfrm>
          <a:prstGeom prst="rightBrace">
            <a:avLst/>
          </a:prstGeom>
          <a:ln w="22225">
            <a:solidFill>
              <a:srgbClr val="FF0000"/>
            </a:solidFill>
          </a:ln>
          <a:effectLst>
            <a:outerShdw blurRad="50800" dist="508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92" name="Object 9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18496"/>
              </p:ext>
            </p:extLst>
          </p:nvPr>
        </p:nvGraphicFramePr>
        <p:xfrm>
          <a:off x="4063252" y="4523777"/>
          <a:ext cx="4926012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24" name="Equation" r:id="rId28" imgW="2450880" imgH="342720" progId="Equation.DSMT4">
                  <p:embed/>
                </p:oleObj>
              </mc:Choice>
              <mc:Fallback>
                <p:oleObj name="Equation" r:id="rId28" imgW="245088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3252" y="4523777"/>
                        <a:ext cx="4926012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1525715"/>
              </p:ext>
            </p:extLst>
          </p:nvPr>
        </p:nvGraphicFramePr>
        <p:xfrm>
          <a:off x="1845492" y="5181473"/>
          <a:ext cx="256760" cy="547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25" name="Equation" r:id="rId30" imgW="75960" imgH="190440" progId="Equation.DSMT4">
                  <p:embed/>
                </p:oleObj>
              </mc:Choice>
              <mc:Fallback>
                <p:oleObj name="Equation" r:id="rId30" imgW="7596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845492" y="5181473"/>
                        <a:ext cx="256760" cy="5471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934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2" grpId="0" animBg="1"/>
      <p:bldP spid="72" grpId="1" animBg="1"/>
      <p:bldP spid="73" grpId="0" animBg="1"/>
      <p:bldP spid="73" grpId="1" animBg="1"/>
      <p:bldP spid="74" grpId="0"/>
      <p:bldP spid="74" grpId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83" grpId="0" animBg="1"/>
      <p:bldP spid="83" grpId="1" animBg="1"/>
      <p:bldP spid="85" grpId="0" animBg="1"/>
      <p:bldP spid="85" grpId="1" animBg="1"/>
      <p:bldP spid="87" grpId="0" animBg="1"/>
      <p:bldP spid="87" grpId="1" animBg="1"/>
      <p:bldP spid="89" grpId="0" animBg="1"/>
      <p:bldP spid="89" grpId="1" animBg="1"/>
      <p:bldP spid="9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3313187" y="5397599"/>
            <a:ext cx="5074468" cy="64807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modeling using KL divergence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8</a:t>
            </a:r>
            <a:endParaRPr lang="el-GR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1"/>
          </p:nvPr>
        </p:nvSpPr>
        <p:spPr>
          <a:xfrm>
            <a:off x="323528" y="1877532"/>
            <a:ext cx="8820472" cy="3495684"/>
          </a:xfrm>
        </p:spPr>
        <p:txBody>
          <a:bodyPr>
            <a:normAutofit/>
          </a:bodyPr>
          <a:lstStyle/>
          <a:p>
            <a:r>
              <a:rPr lang="en-US" sz="2200" dirty="0"/>
              <a:t>Assume </a:t>
            </a:r>
            <a:r>
              <a:rPr lang="en-US" sz="2200" i="1" dirty="0"/>
              <a:t>S</a:t>
            </a:r>
            <a:r>
              <a:rPr lang="en-US" sz="2200" dirty="0"/>
              <a:t> speakers</a:t>
            </a:r>
          </a:p>
          <a:p>
            <a:pPr lvl="1"/>
            <a:r>
              <a:rPr lang="en-US" sz="1900" dirty="0"/>
              <a:t>Set of </a:t>
            </a:r>
            <a:r>
              <a:rPr lang="en-US" sz="1900" i="1" dirty="0"/>
              <a:t>N</a:t>
            </a:r>
            <a:r>
              <a:rPr lang="en-US" sz="1900" dirty="0"/>
              <a:t> independent feature vectors</a:t>
            </a:r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r>
              <a:rPr lang="en-US" sz="1900" dirty="0"/>
              <a:t>Each speaker assigned         hypothesis </a:t>
            </a:r>
            <a:r>
              <a:rPr lang="en-US" sz="1900" i="1" dirty="0"/>
              <a:t>H</a:t>
            </a:r>
            <a:r>
              <a:rPr lang="en-US" sz="1900" i="1" baseline="-25000" dirty="0"/>
              <a:t>i </a:t>
            </a:r>
            <a:endParaRPr lang="en-US" sz="1900" i="1" dirty="0"/>
          </a:p>
          <a:p>
            <a:pPr lvl="1"/>
            <a:r>
              <a:rPr lang="en-US" sz="1900" dirty="0"/>
              <a:t>Select hypothesis best describing test speaker’s data</a:t>
            </a:r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sp>
        <p:nvSpPr>
          <p:cNvPr id="10" name="TextBox 9"/>
          <p:cNvSpPr txBox="1"/>
          <p:nvPr/>
        </p:nvSpPr>
        <p:spPr>
          <a:xfrm>
            <a:off x="371028" y="1300698"/>
            <a:ext cx="8640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</a:rPr>
              <a:t>Speaker identification       multiple hypothesis problem</a:t>
            </a:r>
            <a:endParaRPr lang="en-US" sz="2200" b="1" i="1" dirty="0">
              <a:solidFill>
                <a:srgbClr val="00206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457972" y="1317018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479542"/>
              </p:ext>
            </p:extLst>
          </p:nvPr>
        </p:nvGraphicFramePr>
        <p:xfrm>
          <a:off x="2164432" y="2736280"/>
          <a:ext cx="3991744" cy="551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494" name="Equation" r:id="rId3" imgW="2158920" imgH="291960" progId="Equation.DSMT4">
                  <p:embed/>
                </p:oleObj>
              </mc:Choice>
              <mc:Fallback>
                <p:oleObj name="Equation" r:id="rId3" imgW="215892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4432" y="2736280"/>
                        <a:ext cx="3991744" cy="551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Oval 39"/>
          <p:cNvSpPr/>
          <p:nvPr/>
        </p:nvSpPr>
        <p:spPr>
          <a:xfrm>
            <a:off x="4431225" y="2748393"/>
            <a:ext cx="396423" cy="445439"/>
          </a:xfrm>
          <a:prstGeom prst="ellipse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Curved Connector 32"/>
          <p:cNvCxnSpPr>
            <a:stCxn id="40" idx="0"/>
          </p:cNvCxnSpPr>
          <p:nvPr/>
        </p:nvCxnSpPr>
        <p:spPr>
          <a:xfrm rot="5400000" flipH="1" flipV="1">
            <a:off x="5049035" y="2217315"/>
            <a:ext cx="111481" cy="950677"/>
          </a:xfrm>
          <a:prstGeom prst="curvedConnector2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17"/>
          <p:cNvSpPr txBox="1">
            <a:spLocks noChangeArrowheads="1"/>
          </p:cNvSpPr>
          <p:nvPr/>
        </p:nvSpPr>
        <p:spPr bwMode="auto">
          <a:xfrm>
            <a:off x="5402188" y="2412018"/>
            <a:ext cx="186012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0000FF"/>
                </a:solidFill>
                <a:latin typeface="Gill Sans MT" pitchFamily="34" charset="0"/>
              </a:rPr>
              <a:t>feature space</a:t>
            </a:r>
            <a:endParaRPr lang="el-GR" sz="2000" i="1" dirty="0">
              <a:solidFill>
                <a:srgbClr val="0000FF"/>
              </a:solidFill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3610372" y="3328417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>
            <a:off x="2051720" y="4374589"/>
            <a:ext cx="725549" cy="515173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5705078" y="4374589"/>
            <a:ext cx="725549" cy="515173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345735"/>
              </p:ext>
            </p:extLst>
          </p:nvPr>
        </p:nvGraphicFramePr>
        <p:xfrm>
          <a:off x="3459692" y="5464274"/>
          <a:ext cx="4784541" cy="55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495" name="Equation" r:id="rId5" imgW="3377880" imgH="380880" progId="Equation.DSMT4">
                  <p:embed/>
                </p:oleObj>
              </mc:Choice>
              <mc:Fallback>
                <p:oleObj name="Equation" r:id="rId5" imgW="337788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9692" y="5464274"/>
                        <a:ext cx="4784541" cy="55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rved Left Arrow 6"/>
          <p:cNvSpPr/>
          <p:nvPr/>
        </p:nvSpPr>
        <p:spPr>
          <a:xfrm>
            <a:off x="8500226" y="5145571"/>
            <a:ext cx="362774" cy="576064"/>
          </a:xfrm>
          <a:prstGeom prst="curved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88032" y="4251176"/>
            <a:ext cx="1691680" cy="76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Optimal rule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887536" y="4251176"/>
            <a:ext cx="2664297" cy="76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Minimum probability of classification error</a:t>
            </a:r>
            <a:endParaRPr lang="el-GR" dirty="0">
              <a:latin typeface="Comic Sans MS" panose="030F0702030302020204" pitchFamily="66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516069" y="4143164"/>
            <a:ext cx="2467273" cy="97802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Select hypothesis with the highest likelihood</a:t>
            </a:r>
            <a:endParaRPr lang="el-GR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05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modeling using KL divergence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9</a:t>
            </a:r>
            <a:endParaRPr lang="el-GR" dirty="0"/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sp>
        <p:nvSpPr>
          <p:cNvPr id="23" name="4 - Θέση περιεχομένου"/>
          <p:cNvSpPr txBox="1">
            <a:spLocks/>
          </p:cNvSpPr>
          <p:nvPr/>
        </p:nvSpPr>
        <p:spPr>
          <a:xfrm>
            <a:off x="381000" y="1295400"/>
            <a:ext cx="8295456" cy="4561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sz="2200" noProof="0" dirty="0"/>
              <a:t>Identification process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Model parameter estimation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Compute </a:t>
            </a:r>
            <a:r>
              <a:rPr lang="en-US" sz="1900" dirty="0" err="1">
                <a:solidFill>
                  <a:srgbClr val="0000FF"/>
                </a:solidFill>
              </a:rPr>
              <a:t>Kullback-Leibler</a:t>
            </a:r>
            <a:r>
              <a:rPr lang="en-US" sz="1900" dirty="0">
                <a:solidFill>
                  <a:srgbClr val="0000FF"/>
                </a:solidFill>
              </a:rPr>
              <a:t> divergence (KLD)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Assign speaker identity to the smallest KLD value</a:t>
            </a:r>
            <a:endParaRPr lang="en-US" sz="22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125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2482656" y="5540586"/>
            <a:ext cx="1123392" cy="57247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Rounded Rectangle 2"/>
          <p:cNvSpPr/>
          <p:nvPr/>
        </p:nvSpPr>
        <p:spPr>
          <a:xfrm>
            <a:off x="2482656" y="3365561"/>
            <a:ext cx="1123392" cy="57247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Rounded Rectangle 13"/>
          <p:cNvSpPr/>
          <p:nvPr/>
        </p:nvSpPr>
        <p:spPr>
          <a:xfrm>
            <a:off x="5944344" y="3621410"/>
            <a:ext cx="2736304" cy="57286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modeling using KL divergence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9</a:t>
            </a:r>
            <a:endParaRPr lang="el-GR" dirty="0"/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sp>
        <p:nvSpPr>
          <p:cNvPr id="23" name="4 - Θέση περιεχομένου"/>
          <p:cNvSpPr txBox="1">
            <a:spLocks/>
          </p:cNvSpPr>
          <p:nvPr/>
        </p:nvSpPr>
        <p:spPr>
          <a:xfrm>
            <a:off x="381000" y="1295400"/>
            <a:ext cx="8295456" cy="4561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sz="2200" noProof="0" dirty="0"/>
              <a:t>Identification process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Model parameter estimation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Compute </a:t>
            </a:r>
            <a:r>
              <a:rPr lang="en-US" sz="1900" dirty="0" err="1">
                <a:solidFill>
                  <a:srgbClr val="0000FF"/>
                </a:solidFill>
              </a:rPr>
              <a:t>Kullback-Leibler</a:t>
            </a:r>
            <a:r>
              <a:rPr lang="en-US" sz="1900" dirty="0">
                <a:solidFill>
                  <a:srgbClr val="0000FF"/>
                </a:solidFill>
              </a:rPr>
              <a:t> divergence (KLD)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Assign speaker identity to the smallest KLD value</a:t>
            </a:r>
            <a:endParaRPr lang="en-US" sz="22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Half Frame 23"/>
          <p:cNvSpPr>
            <a:spLocks noChangeAspect="1"/>
          </p:cNvSpPr>
          <p:nvPr/>
        </p:nvSpPr>
        <p:spPr>
          <a:xfrm rot="12878629">
            <a:off x="6539970" y="1589053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54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299003"/>
              </p:ext>
            </p:extLst>
          </p:nvPr>
        </p:nvGraphicFramePr>
        <p:xfrm>
          <a:off x="6015632" y="3586805"/>
          <a:ext cx="2583483" cy="591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074" name="Equation" r:id="rId3" imgW="1968480" imgH="431640" progId="Equation.DSMT4">
                  <p:embed/>
                </p:oleObj>
              </mc:Choice>
              <mc:Fallback>
                <p:oleObj name="Equation" r:id="rId3" imgW="19684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5632" y="3586805"/>
                        <a:ext cx="2583483" cy="5919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Double Bracket 56"/>
          <p:cNvSpPr/>
          <p:nvPr/>
        </p:nvSpPr>
        <p:spPr>
          <a:xfrm>
            <a:off x="5688632" y="3002285"/>
            <a:ext cx="3203848" cy="1295400"/>
          </a:xfrm>
          <a:prstGeom prst="bracketPair">
            <a:avLst/>
          </a:prstGeom>
          <a:ln w="38100" cap="flat" cmpd="dbl" algn="ctr">
            <a:solidFill>
              <a:srgbClr val="2EFB3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Generalized Gaussian Density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596" y="4398024"/>
            <a:ext cx="3123692" cy="186367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1" y="3535570"/>
            <a:ext cx="1159705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91278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425549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571" y="5502732"/>
            <a:ext cx="701994" cy="72360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928" y="3265934"/>
            <a:ext cx="723280" cy="651254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006" y="4193860"/>
            <a:ext cx="735124" cy="723600"/>
          </a:xfrm>
          <a:prstGeom prst="rect">
            <a:avLst/>
          </a:prstGeom>
        </p:spPr>
      </p:pic>
      <p:pic>
        <p:nvPicPr>
          <p:cNvPr id="67" name="Picture 6" descr="C:\Users\admin\AppData\Local\Microsoft\Windows\Temporary Internet Files\Content.IE5\UC4LMTDA\MC900363474[1].wm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6" y="4398215"/>
            <a:ext cx="264033" cy="260878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7" descr="C:\Users\admin\AppData\Local\Microsoft\Windows\Temporary Internet Files\Content.IE5\TOA44BSW\MC900365666[1].wm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92" y="5668546"/>
            <a:ext cx="228920" cy="27157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8" descr="C:\Users\admin\AppData\Local\Microsoft\Windows\Temporary Internet Files\Content.IE5\TOA44BSW\MC900355053[1].wm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4" y="3509160"/>
            <a:ext cx="230017" cy="27253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ight Arrow 69"/>
          <p:cNvSpPr/>
          <p:nvPr/>
        </p:nvSpPr>
        <p:spPr>
          <a:xfrm>
            <a:off x="1762576" y="3471060"/>
            <a:ext cx="577664" cy="34498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1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090011"/>
              </p:ext>
            </p:extLst>
          </p:nvPr>
        </p:nvGraphicFramePr>
        <p:xfrm>
          <a:off x="2611353" y="3400100"/>
          <a:ext cx="870123" cy="532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075" name="Equation" r:id="rId15" imgW="761760" imgH="457200" progId="Equation.DSMT4">
                  <p:embed/>
                </p:oleObj>
              </mc:Choice>
              <mc:Fallback>
                <p:oleObj name="Equation" r:id="rId15" imgW="7617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1353" y="3400100"/>
                        <a:ext cx="870123" cy="5320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Right Arrow 72"/>
          <p:cNvSpPr/>
          <p:nvPr/>
        </p:nvSpPr>
        <p:spPr>
          <a:xfrm>
            <a:off x="1762576" y="4367319"/>
            <a:ext cx="577664" cy="34498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ight Arrow 75"/>
          <p:cNvSpPr/>
          <p:nvPr/>
        </p:nvSpPr>
        <p:spPr>
          <a:xfrm>
            <a:off x="1762576" y="5634888"/>
            <a:ext cx="577664" cy="34498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8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5564234"/>
              </p:ext>
            </p:extLst>
          </p:nvPr>
        </p:nvGraphicFramePr>
        <p:xfrm>
          <a:off x="2986712" y="4979268"/>
          <a:ext cx="169862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076" name="Equation" r:id="rId17" imgW="75960" imgH="177480" progId="Equation.DSMT4">
                  <p:embed/>
                </p:oleObj>
              </mc:Choice>
              <mc:Fallback>
                <p:oleObj name="Equation" r:id="rId17" imgW="759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6712" y="4979268"/>
                        <a:ext cx="169862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ounded Rectangle 31"/>
          <p:cNvSpPr/>
          <p:nvPr/>
        </p:nvSpPr>
        <p:spPr>
          <a:xfrm>
            <a:off x="2482656" y="4263002"/>
            <a:ext cx="1123392" cy="57247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74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0992599"/>
              </p:ext>
            </p:extLst>
          </p:nvPr>
        </p:nvGraphicFramePr>
        <p:xfrm>
          <a:off x="2595089" y="4289753"/>
          <a:ext cx="898525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077" name="Equation" r:id="rId19" imgW="787320" imgH="457200" progId="Equation.DSMT4">
                  <p:embed/>
                </p:oleObj>
              </mc:Choice>
              <mc:Fallback>
                <p:oleObj name="Equation" r:id="rId19" imgW="7873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5089" y="4289753"/>
                        <a:ext cx="898525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687627"/>
              </p:ext>
            </p:extLst>
          </p:nvPr>
        </p:nvGraphicFramePr>
        <p:xfrm>
          <a:off x="2580008" y="5581249"/>
          <a:ext cx="928687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078" name="Equation" r:id="rId21" imgW="812520" imgH="457200" progId="Equation.DSMT4">
                  <p:embed/>
                </p:oleObj>
              </mc:Choice>
              <mc:Fallback>
                <p:oleObj name="Equation" r:id="rId21" imgW="8125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0008" y="5581249"/>
                        <a:ext cx="928687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5426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678307" y="2828903"/>
            <a:ext cx="4398971" cy="9649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3" name="Rounded Rectangle 52"/>
          <p:cNvSpPr/>
          <p:nvPr/>
        </p:nvSpPr>
        <p:spPr>
          <a:xfrm>
            <a:off x="5317562" y="4728552"/>
            <a:ext cx="1123392" cy="57247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modeling using KL divergence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9</a:t>
            </a:r>
            <a:endParaRPr lang="el-GR" dirty="0"/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sp>
        <p:nvSpPr>
          <p:cNvPr id="23" name="4 - Θέση περιεχομένου"/>
          <p:cNvSpPr txBox="1">
            <a:spLocks/>
          </p:cNvSpPr>
          <p:nvPr/>
        </p:nvSpPr>
        <p:spPr>
          <a:xfrm>
            <a:off x="381000" y="1295400"/>
            <a:ext cx="8295456" cy="4561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sz="2200" noProof="0" dirty="0"/>
              <a:t>Identification process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Model parameter estimation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Compute </a:t>
            </a:r>
            <a:r>
              <a:rPr lang="en-US" sz="1900" dirty="0" err="1">
                <a:solidFill>
                  <a:srgbClr val="0000FF"/>
                </a:solidFill>
              </a:rPr>
              <a:t>Kullback-Leibler</a:t>
            </a:r>
            <a:r>
              <a:rPr lang="en-US" sz="1900" dirty="0">
                <a:solidFill>
                  <a:srgbClr val="0000FF"/>
                </a:solidFill>
              </a:rPr>
              <a:t> divergence (KLD)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Assign speaker identity to the smallest KLD value</a:t>
            </a:r>
            <a:endParaRPr lang="en-US" sz="22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Half Frame 23"/>
          <p:cNvSpPr>
            <a:spLocks noChangeAspect="1"/>
          </p:cNvSpPr>
          <p:nvPr/>
        </p:nvSpPr>
        <p:spPr>
          <a:xfrm rot="12878629">
            <a:off x="6539970" y="1589053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Half Frame 30"/>
          <p:cNvSpPr>
            <a:spLocks noChangeAspect="1"/>
          </p:cNvSpPr>
          <p:nvPr/>
        </p:nvSpPr>
        <p:spPr>
          <a:xfrm rot="12878629">
            <a:off x="6539970" y="1930043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7260335"/>
              </p:ext>
            </p:extLst>
          </p:nvPr>
        </p:nvGraphicFramePr>
        <p:xfrm>
          <a:off x="4690188" y="2879098"/>
          <a:ext cx="4363752" cy="897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324" name="Equation" r:id="rId3" imgW="4089240" imgH="825480" progId="Equation.DSMT4">
                  <p:embed/>
                </p:oleObj>
              </mc:Choice>
              <mc:Fallback>
                <p:oleObj name="Equation" r:id="rId3" imgW="4089240" imgH="825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0188" y="2879098"/>
                        <a:ext cx="4363752" cy="8976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1" y="3535570"/>
            <a:ext cx="1159705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691278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425549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571" y="5502732"/>
            <a:ext cx="701994" cy="7236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928" y="3265934"/>
            <a:ext cx="723280" cy="651254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006" y="4193860"/>
            <a:ext cx="735124" cy="723600"/>
          </a:xfrm>
          <a:prstGeom prst="rect">
            <a:avLst/>
          </a:prstGeom>
        </p:spPr>
      </p:pic>
      <p:pic>
        <p:nvPicPr>
          <p:cNvPr id="56" name="Picture 6" descr="C:\Users\admin\AppData\Local\Microsoft\Windows\Temporary Internet Files\Content.IE5\UC4LMTDA\MC900363474[1].wm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6" y="4398215"/>
            <a:ext cx="264033" cy="260878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" descr="C:\Users\admin\AppData\Local\Microsoft\Windows\Temporary Internet Files\Content.IE5\TOA44BSW\MC900365666[1].wm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92" y="5668546"/>
            <a:ext cx="228920" cy="27157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8" descr="C:\Users\admin\AppData\Local\Microsoft\Windows\Temporary Internet Files\Content.IE5\TOA44BSW\MC900355053[1].wm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4" y="3509160"/>
            <a:ext cx="230017" cy="27253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 prstMaterial="metal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ight Arrow 59"/>
          <p:cNvSpPr/>
          <p:nvPr/>
        </p:nvSpPr>
        <p:spPr>
          <a:xfrm>
            <a:off x="1762576" y="3471060"/>
            <a:ext cx="577664" cy="34498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Arrow 62"/>
          <p:cNvSpPr/>
          <p:nvPr/>
        </p:nvSpPr>
        <p:spPr>
          <a:xfrm>
            <a:off x="1762576" y="4367319"/>
            <a:ext cx="577664" cy="34498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Arrow 65"/>
          <p:cNvSpPr/>
          <p:nvPr/>
        </p:nvSpPr>
        <p:spPr>
          <a:xfrm>
            <a:off x="1762576" y="5634888"/>
            <a:ext cx="577664" cy="34498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8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6040790"/>
              </p:ext>
            </p:extLst>
          </p:nvPr>
        </p:nvGraphicFramePr>
        <p:xfrm>
          <a:off x="2986712" y="4979268"/>
          <a:ext cx="169862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325" name="Equation" r:id="rId14" imgW="75960" imgH="177480" progId="Equation.DSMT4">
                  <p:embed/>
                </p:oleObj>
              </mc:Choice>
              <mc:Fallback>
                <p:oleObj name="Equation" r:id="rId14" imgW="759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6712" y="4979268"/>
                        <a:ext cx="169862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" name="Picture 2" descr="C:\Users\admin\AppData\Local\Microsoft\Windows\Temporary Internet Files\Content.IE5\UC4LMTDA\MC900027555[1].wm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3" y="4748615"/>
            <a:ext cx="390449" cy="45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Cloud Callout 72"/>
          <p:cNvSpPr/>
          <p:nvPr/>
        </p:nvSpPr>
        <p:spPr>
          <a:xfrm>
            <a:off x="8527303" y="4252997"/>
            <a:ext cx="549976" cy="398084"/>
          </a:xfrm>
          <a:prstGeom prst="cloudCallou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soft" dir="t"/>
          </a:scene3d>
          <a:sp3d prstMaterial="dk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4" name="Rectangle 73"/>
          <p:cNvSpPr/>
          <p:nvPr/>
        </p:nvSpPr>
        <p:spPr>
          <a:xfrm>
            <a:off x="8644010" y="4182874"/>
            <a:ext cx="347915" cy="52322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24" y="4897863"/>
            <a:ext cx="1159200" cy="21971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0" name="Right Arrow 79"/>
          <p:cNvSpPr/>
          <p:nvPr/>
        </p:nvSpPr>
        <p:spPr>
          <a:xfrm rot="10800000">
            <a:off x="6514616" y="4835228"/>
            <a:ext cx="577664" cy="34498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972605"/>
              </p:ext>
            </p:extLst>
          </p:nvPr>
        </p:nvGraphicFramePr>
        <p:xfrm>
          <a:off x="5407521" y="4755794"/>
          <a:ext cx="870123" cy="532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326" name="Equation" r:id="rId18" imgW="761760" imgH="457200" progId="Equation.DSMT4">
                  <p:embed/>
                </p:oleObj>
              </mc:Choice>
              <mc:Fallback>
                <p:oleObj name="Equation" r:id="rId18" imgW="7617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7521" y="4755794"/>
                        <a:ext cx="870123" cy="5320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4" name="Picture 8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547" y="4077072"/>
            <a:ext cx="709637" cy="721940"/>
          </a:xfrm>
          <a:prstGeom prst="rect">
            <a:avLst/>
          </a:prstGeom>
        </p:spPr>
      </p:pic>
      <p:sp>
        <p:nvSpPr>
          <p:cNvPr id="85" name="Left-Right Arrow 84"/>
          <p:cNvSpPr/>
          <p:nvPr/>
        </p:nvSpPr>
        <p:spPr>
          <a:xfrm rot="1876175">
            <a:off x="4283852" y="4025179"/>
            <a:ext cx="1312609" cy="366899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KLD</a:t>
            </a:r>
          </a:p>
        </p:txBody>
      </p:sp>
      <p:sp>
        <p:nvSpPr>
          <p:cNvPr id="87" name="Left-Right Arrow 86"/>
          <p:cNvSpPr/>
          <p:nvPr/>
        </p:nvSpPr>
        <p:spPr>
          <a:xfrm rot="19811547">
            <a:off x="4345468" y="5377892"/>
            <a:ext cx="925927" cy="366899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KLD</a:t>
            </a:r>
            <a:endParaRPr lang="en-US" dirty="0"/>
          </a:p>
        </p:txBody>
      </p:sp>
      <p:sp>
        <p:nvSpPr>
          <p:cNvPr id="88" name="Left-Right Arrow 87"/>
          <p:cNvSpPr/>
          <p:nvPr/>
        </p:nvSpPr>
        <p:spPr>
          <a:xfrm rot="1215047">
            <a:off x="4304515" y="4651778"/>
            <a:ext cx="925927" cy="366899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KLD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6902896" y="2099766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>
                <a:solidFill>
                  <a:srgbClr val="0070C0"/>
                </a:solidFill>
                <a:latin typeface="Times New Roman"/>
                <a:cs typeface="Times New Roman"/>
              </a:rPr>
              <a:t>Kullback-Leibler</a:t>
            </a:r>
            <a:r>
              <a:rPr lang="en-US" i="1" dirty="0">
                <a:solidFill>
                  <a:srgbClr val="0070C0"/>
                </a:solidFill>
                <a:latin typeface="Times New Roman"/>
                <a:cs typeface="Times New Roman"/>
              </a:rPr>
              <a:t> divergence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482656" y="5540586"/>
            <a:ext cx="1123392" cy="57247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6" name="Rounded Rectangle 45"/>
          <p:cNvSpPr/>
          <p:nvPr/>
        </p:nvSpPr>
        <p:spPr>
          <a:xfrm>
            <a:off x="2482656" y="3365561"/>
            <a:ext cx="1123392" cy="57247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8934722"/>
              </p:ext>
            </p:extLst>
          </p:nvPr>
        </p:nvGraphicFramePr>
        <p:xfrm>
          <a:off x="2611353" y="3400100"/>
          <a:ext cx="870123" cy="532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327" name="Equation" r:id="rId21" imgW="761760" imgH="457200" progId="Equation.DSMT4">
                  <p:embed/>
                </p:oleObj>
              </mc:Choice>
              <mc:Fallback>
                <p:oleObj name="Equation" r:id="rId21" imgW="7617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1353" y="3400100"/>
                        <a:ext cx="870123" cy="5320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ounded Rectangle 49"/>
          <p:cNvSpPr/>
          <p:nvPr/>
        </p:nvSpPr>
        <p:spPr>
          <a:xfrm>
            <a:off x="2482656" y="4263002"/>
            <a:ext cx="1123392" cy="57247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937228"/>
              </p:ext>
            </p:extLst>
          </p:nvPr>
        </p:nvGraphicFramePr>
        <p:xfrm>
          <a:off x="2595089" y="4289753"/>
          <a:ext cx="898525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328" name="Equation" r:id="rId23" imgW="787320" imgH="457200" progId="Equation.DSMT4">
                  <p:embed/>
                </p:oleObj>
              </mc:Choice>
              <mc:Fallback>
                <p:oleObj name="Equation" r:id="rId23" imgW="7873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5089" y="4289753"/>
                        <a:ext cx="898525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7552032"/>
              </p:ext>
            </p:extLst>
          </p:nvPr>
        </p:nvGraphicFramePr>
        <p:xfrm>
          <a:off x="2580008" y="5581249"/>
          <a:ext cx="928687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329" name="Equation" r:id="rId25" imgW="812520" imgH="457200" progId="Equation.DSMT4">
                  <p:embed/>
                </p:oleObj>
              </mc:Choice>
              <mc:Fallback>
                <p:oleObj name="Equation" r:id="rId25" imgW="8125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0008" y="5581249"/>
                        <a:ext cx="928687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274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5" grpId="0" animBg="1"/>
      <p:bldP spid="87" grpId="0" animBg="1"/>
      <p:bldP spid="88" grpId="0" animBg="1"/>
      <p:bldP spid="8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765003" y="4673352"/>
            <a:ext cx="6336704" cy="15639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Rounded Rectangle 14"/>
          <p:cNvSpPr/>
          <p:nvPr/>
        </p:nvSpPr>
        <p:spPr>
          <a:xfrm>
            <a:off x="755576" y="3447854"/>
            <a:ext cx="6331371" cy="6501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modeling using KL divergence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10</a:t>
            </a:r>
            <a:endParaRPr lang="el-GR" dirty="0"/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sp>
        <p:nvSpPr>
          <p:cNvPr id="23" name="4 - Θέση περιεχομένου"/>
          <p:cNvSpPr txBox="1">
            <a:spLocks/>
          </p:cNvSpPr>
          <p:nvPr/>
        </p:nvSpPr>
        <p:spPr>
          <a:xfrm>
            <a:off x="381000" y="1295400"/>
            <a:ext cx="8295456" cy="4561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sz="2200" noProof="0" dirty="0"/>
              <a:t>Identification process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Model parameter estimation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Compute </a:t>
            </a:r>
            <a:r>
              <a:rPr lang="en-US" sz="1900" dirty="0" err="1">
                <a:solidFill>
                  <a:srgbClr val="0000FF"/>
                </a:solidFill>
              </a:rPr>
              <a:t>Kullback-Leibler</a:t>
            </a:r>
            <a:r>
              <a:rPr lang="en-US" sz="1900" dirty="0">
                <a:solidFill>
                  <a:srgbClr val="0000FF"/>
                </a:solidFill>
              </a:rPr>
              <a:t> divergence (KLD)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Assign speaker identity to the smallest KLD value</a:t>
            </a:r>
            <a:endParaRPr lang="en-US" sz="22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Half Frame 23"/>
          <p:cNvSpPr>
            <a:spLocks noChangeAspect="1"/>
          </p:cNvSpPr>
          <p:nvPr/>
        </p:nvSpPr>
        <p:spPr>
          <a:xfrm rot="12878629">
            <a:off x="6539970" y="1589053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Half Frame 30"/>
          <p:cNvSpPr>
            <a:spLocks noChangeAspect="1"/>
          </p:cNvSpPr>
          <p:nvPr/>
        </p:nvSpPr>
        <p:spPr>
          <a:xfrm rot="12878629">
            <a:off x="6539970" y="1930043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11560" y="3000838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  <a:latin typeface="Times New Roman"/>
                <a:cs typeface="Times New Roman"/>
              </a:rPr>
              <a:t>Chain rule</a:t>
            </a:r>
            <a:r>
              <a:rPr lang="en-US" i="1" dirty="0">
                <a:solidFill>
                  <a:srgbClr val="0070C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           combine KLDs from multiple datasets or dataset dimensions</a:t>
            </a:r>
            <a:endParaRPr lang="en-US" i="1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6384492"/>
              </p:ext>
            </p:extLst>
          </p:nvPr>
        </p:nvGraphicFramePr>
        <p:xfrm>
          <a:off x="865759" y="4745882"/>
          <a:ext cx="6120606" cy="1448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566" name="Equation" r:id="rId3" imgW="3924000" imgH="914400" progId="Equation.DSMT4">
                  <p:embed/>
                </p:oleObj>
              </mc:Choice>
              <mc:Fallback>
                <p:oleObj name="Equation" r:id="rId3" imgW="3924000" imgH="914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759" y="4745882"/>
                        <a:ext cx="6120606" cy="14481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ight Arrow 48"/>
          <p:cNvSpPr/>
          <p:nvPr/>
        </p:nvSpPr>
        <p:spPr>
          <a:xfrm>
            <a:off x="1826171" y="3058388"/>
            <a:ext cx="360040" cy="31178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957482"/>
              </p:ext>
            </p:extLst>
          </p:nvPr>
        </p:nvGraphicFramePr>
        <p:xfrm>
          <a:off x="941884" y="3540215"/>
          <a:ext cx="5970588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567" name="Equation" r:id="rId5" imgW="5219640" imgH="406080" progId="Equation.DSMT4">
                  <p:embed/>
                </p:oleObj>
              </mc:Choice>
              <mc:Fallback>
                <p:oleObj name="Equation" r:id="rId5" imgW="521964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1884" y="3540215"/>
                        <a:ext cx="5970588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611560" y="4283804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  <a:latin typeface="Times New Roman"/>
                <a:cs typeface="Times New Roman"/>
              </a:rPr>
              <a:t>KLD between two </a:t>
            </a:r>
            <a:r>
              <a:rPr lang="en-US" i="1" dirty="0" err="1">
                <a:solidFill>
                  <a:srgbClr val="0070C0"/>
                </a:solidFill>
                <a:latin typeface="Times New Roman"/>
                <a:cs typeface="Times New Roman"/>
              </a:rPr>
              <a:t>GGds</a:t>
            </a:r>
            <a:endParaRPr lang="en-US" i="1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6961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/>
          <p:cNvSpPr/>
          <p:nvPr/>
        </p:nvSpPr>
        <p:spPr>
          <a:xfrm>
            <a:off x="2662084" y="5206882"/>
            <a:ext cx="3760016" cy="8144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modeling using KL divergence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11</a:t>
            </a:r>
            <a:endParaRPr lang="el-GR" dirty="0"/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sp>
        <p:nvSpPr>
          <p:cNvPr id="23" name="4 - Θέση περιεχομένου"/>
          <p:cNvSpPr txBox="1">
            <a:spLocks/>
          </p:cNvSpPr>
          <p:nvPr/>
        </p:nvSpPr>
        <p:spPr>
          <a:xfrm>
            <a:off x="381000" y="1295400"/>
            <a:ext cx="8295456" cy="4561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sz="2200" noProof="0" dirty="0"/>
              <a:t>Identification process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Model parameter estimation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Compute </a:t>
            </a:r>
            <a:r>
              <a:rPr lang="en-US" sz="1900" dirty="0" err="1">
                <a:solidFill>
                  <a:srgbClr val="0000FF"/>
                </a:solidFill>
              </a:rPr>
              <a:t>Kullback-Leibler</a:t>
            </a:r>
            <a:r>
              <a:rPr lang="en-US" sz="1900" dirty="0">
                <a:solidFill>
                  <a:srgbClr val="0000FF"/>
                </a:solidFill>
              </a:rPr>
              <a:t> divergence (KLD)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Assign speaker identity to the smallest KLD value</a:t>
            </a:r>
            <a:endParaRPr lang="en-US" sz="22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Half Frame 23"/>
          <p:cNvSpPr>
            <a:spLocks noChangeAspect="1"/>
          </p:cNvSpPr>
          <p:nvPr/>
        </p:nvSpPr>
        <p:spPr>
          <a:xfrm rot="12878629">
            <a:off x="6539970" y="1589053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Half Frame 30"/>
          <p:cNvSpPr>
            <a:spLocks noChangeAspect="1"/>
          </p:cNvSpPr>
          <p:nvPr/>
        </p:nvSpPr>
        <p:spPr>
          <a:xfrm rot="12878629">
            <a:off x="6539970" y="1930043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444" y="3284984"/>
            <a:ext cx="2735288" cy="1375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284984"/>
            <a:ext cx="2735288" cy="1375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891004"/>
              </p:ext>
            </p:extLst>
          </p:nvPr>
        </p:nvGraphicFramePr>
        <p:xfrm>
          <a:off x="334863" y="3707098"/>
          <a:ext cx="380305" cy="513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98" name="Equation" r:id="rId5" imgW="228600" imgH="304560" progId="Equation.DSMT4">
                  <p:embed/>
                </p:oleObj>
              </mc:Choice>
              <mc:Fallback>
                <p:oleObj name="Equation" r:id="rId5" imgW="22860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63" y="3707098"/>
                        <a:ext cx="380305" cy="5139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1295752"/>
              </p:ext>
            </p:extLst>
          </p:nvPr>
        </p:nvGraphicFramePr>
        <p:xfrm>
          <a:off x="8326189" y="3706738"/>
          <a:ext cx="42227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99" name="Equation" r:id="rId7" imgW="253800" imgH="304560" progId="Equation.DSMT4">
                  <p:embed/>
                </p:oleObj>
              </mc:Choice>
              <mc:Fallback>
                <p:oleObj name="Equation" r:id="rId7" imgW="25380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6189" y="3706738"/>
                        <a:ext cx="42227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60909" y="3265934"/>
            <a:ext cx="2880320" cy="144016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411713" y="3270126"/>
            <a:ext cx="2880320" cy="144016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1" name="Left-Right Arrow 20"/>
          <p:cNvSpPr/>
          <p:nvPr/>
        </p:nvSpPr>
        <p:spPr>
          <a:xfrm>
            <a:off x="3923928" y="3045759"/>
            <a:ext cx="1224136" cy="33142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KLD</a:t>
            </a:r>
            <a:endParaRPr lang="en-US" sz="1400" dirty="0"/>
          </a:p>
        </p:txBody>
      </p:sp>
      <p:sp>
        <p:nvSpPr>
          <p:cNvPr id="22" name="Rounded Rectangle 21"/>
          <p:cNvSpPr/>
          <p:nvPr/>
        </p:nvSpPr>
        <p:spPr>
          <a:xfrm>
            <a:off x="755576" y="3495675"/>
            <a:ext cx="2880320" cy="144016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407521" y="3491483"/>
            <a:ext cx="2880320" cy="144016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6" name="Left-Right Arrow 25"/>
          <p:cNvSpPr/>
          <p:nvPr/>
        </p:nvSpPr>
        <p:spPr>
          <a:xfrm>
            <a:off x="3923928" y="3457616"/>
            <a:ext cx="1224136" cy="33142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KLD</a:t>
            </a:r>
            <a:endParaRPr lang="en-US" sz="14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757726"/>
              </p:ext>
            </p:extLst>
          </p:nvPr>
        </p:nvGraphicFramePr>
        <p:xfrm>
          <a:off x="4474146" y="3861048"/>
          <a:ext cx="169862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00" name="Equation" r:id="rId9" imgW="76035" imgH="177415" progId="Equation.DSMT4">
                  <p:embed/>
                </p:oleObj>
              </mc:Choice>
              <mc:Fallback>
                <p:oleObj name="Equation" r:id="rId9" imgW="76035" imgH="17741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4146" y="3861048"/>
                        <a:ext cx="169862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ounded Rectangle 26"/>
          <p:cNvSpPr/>
          <p:nvPr/>
        </p:nvSpPr>
        <p:spPr>
          <a:xfrm>
            <a:off x="755576" y="4532362"/>
            <a:ext cx="2880320" cy="144016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407521" y="4528170"/>
            <a:ext cx="2880320" cy="144016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29" name="Left-Right Arrow 28"/>
          <p:cNvSpPr/>
          <p:nvPr/>
        </p:nvSpPr>
        <p:spPr>
          <a:xfrm>
            <a:off x="3923928" y="4494303"/>
            <a:ext cx="1224136" cy="331424"/>
          </a:xfrm>
          <a:prstGeom prst="left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KLD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1331640" y="542064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  <a:latin typeface="Times New Roman"/>
                <a:cs typeface="Times New Roman"/>
              </a:rPr>
              <a:t>Mean KLD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829928"/>
              </p:ext>
            </p:extLst>
          </p:nvPr>
        </p:nvGraphicFramePr>
        <p:xfrm>
          <a:off x="2752155" y="5273992"/>
          <a:ext cx="3559175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01" name="Equation" r:id="rId11" imgW="3111480" imgH="571320" progId="Equation.DSMT4">
                  <p:embed/>
                </p:oleObj>
              </mc:Choice>
              <mc:Fallback>
                <p:oleObj name="Equation" r:id="rId11" imgW="3111480" imgH="571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2155" y="5273992"/>
                        <a:ext cx="3559175" cy="66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2138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434973" y="4196354"/>
            <a:ext cx="7117636" cy="17281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Rounded Rectangle 14"/>
          <p:cNvSpPr/>
          <p:nvPr/>
        </p:nvSpPr>
        <p:spPr>
          <a:xfrm>
            <a:off x="420409" y="2987427"/>
            <a:ext cx="4691186" cy="814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modeling using KL divergence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12</a:t>
            </a:r>
            <a:endParaRPr lang="el-GR" dirty="0"/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sp>
        <p:nvSpPr>
          <p:cNvPr id="23" name="4 - Θέση περιεχομένου"/>
          <p:cNvSpPr txBox="1">
            <a:spLocks/>
          </p:cNvSpPr>
          <p:nvPr/>
        </p:nvSpPr>
        <p:spPr>
          <a:xfrm>
            <a:off x="381000" y="1295400"/>
            <a:ext cx="8295456" cy="4561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sz="2200" noProof="0" dirty="0"/>
              <a:t>Identification process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Model parameter estimation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Compute </a:t>
            </a:r>
            <a:r>
              <a:rPr lang="en-US" sz="1900" dirty="0" err="1">
                <a:solidFill>
                  <a:srgbClr val="0000FF"/>
                </a:solidFill>
              </a:rPr>
              <a:t>Kullback-Leibler</a:t>
            </a:r>
            <a:r>
              <a:rPr lang="en-US" sz="1900" dirty="0">
                <a:solidFill>
                  <a:srgbClr val="0000FF"/>
                </a:solidFill>
              </a:rPr>
              <a:t> divergence (KLD)</a:t>
            </a:r>
          </a:p>
          <a:p>
            <a:pPr marL="548640" lvl="1" indent="-274320">
              <a:spcBef>
                <a:spcPts val="500"/>
              </a:spcBef>
              <a:buClr>
                <a:srgbClr val="C0504D"/>
              </a:buClr>
              <a:buSzPct val="76000"/>
              <a:buFont typeface="Wingdings 3"/>
              <a:buChar char=""/>
            </a:pPr>
            <a:r>
              <a:rPr lang="en-US" sz="1900" dirty="0">
                <a:solidFill>
                  <a:srgbClr val="0000FF"/>
                </a:solidFill>
              </a:rPr>
              <a:t>Assign speaker identity to the smallest KLD value</a:t>
            </a:r>
            <a:endParaRPr lang="en-US" sz="2200" dirty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33CC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Half Frame 23"/>
          <p:cNvSpPr>
            <a:spLocks noChangeAspect="1"/>
          </p:cNvSpPr>
          <p:nvPr/>
        </p:nvSpPr>
        <p:spPr>
          <a:xfrm rot="12878629">
            <a:off x="6539970" y="1589053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Half Frame 30"/>
          <p:cNvSpPr>
            <a:spLocks noChangeAspect="1"/>
          </p:cNvSpPr>
          <p:nvPr/>
        </p:nvSpPr>
        <p:spPr>
          <a:xfrm rot="12878629">
            <a:off x="6539970" y="1930043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Half Frame 33"/>
          <p:cNvSpPr>
            <a:spLocks noChangeAspect="1"/>
          </p:cNvSpPr>
          <p:nvPr/>
        </p:nvSpPr>
        <p:spPr>
          <a:xfrm rot="12878629">
            <a:off x="6541200" y="2275225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975858"/>
              </p:ext>
            </p:extLst>
          </p:nvPr>
        </p:nvGraphicFramePr>
        <p:xfrm>
          <a:off x="555625" y="3097213"/>
          <a:ext cx="441642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614" name="Equation" r:id="rId3" imgW="3860640" imgH="520560" progId="Equation.DSMT4">
                  <p:embed/>
                </p:oleObj>
              </mc:Choice>
              <mc:Fallback>
                <p:oleObj name="Equation" r:id="rId3" imgW="3860640" imgH="520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" y="3097213"/>
                        <a:ext cx="4416425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992082"/>
              </p:ext>
            </p:extLst>
          </p:nvPr>
        </p:nvGraphicFramePr>
        <p:xfrm>
          <a:off x="527373" y="4282256"/>
          <a:ext cx="6929438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615" name="Equation" r:id="rId5" imgW="6057720" imgH="1358640" progId="Equation.DSMT4">
                  <p:embed/>
                </p:oleObj>
              </mc:Choice>
              <mc:Fallback>
                <p:oleObj name="Equation" r:id="rId5" imgW="6057720" imgH="1358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373" y="4282256"/>
                        <a:ext cx="6929438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Bent Arrow 12"/>
          <p:cNvSpPr/>
          <p:nvPr/>
        </p:nvSpPr>
        <p:spPr>
          <a:xfrm rot="5400000">
            <a:off x="5298448" y="3350624"/>
            <a:ext cx="864096" cy="588801"/>
          </a:xfrm>
          <a:prstGeom prst="ben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12160" y="3419708"/>
            <a:ext cx="1379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  <a:latin typeface="Times New Roman"/>
                <a:cs typeface="Times New Roman"/>
              </a:rPr>
              <a:t>Chain rule</a:t>
            </a:r>
          </a:p>
        </p:txBody>
      </p:sp>
    </p:spTree>
    <p:extLst>
      <p:ext uri="{BB962C8B-B14F-4D97-AF65-F5344CB8AC3E}">
        <p14:creationId xmlns:p14="http://schemas.microsoft.com/office/powerpoint/2010/main" val="2944728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I.a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13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/>
          </a:bodyPr>
          <a:lstStyle/>
          <a:p>
            <a:r>
              <a:rPr lang="en-US" sz="2200" dirty="0"/>
              <a:t>Compared methods</a:t>
            </a:r>
          </a:p>
          <a:p>
            <a:pPr lvl="1"/>
            <a:r>
              <a:rPr lang="en-US" sz="1900" dirty="0"/>
              <a:t>SRC</a:t>
            </a:r>
          </a:p>
          <a:p>
            <a:pPr lvl="1"/>
            <a:r>
              <a:rPr lang="en-US" sz="1900" dirty="0"/>
              <a:t>Gaussian mixture model (GMM)</a:t>
            </a:r>
          </a:p>
          <a:p>
            <a:pPr lvl="1"/>
            <a:r>
              <a:rPr lang="en-US" sz="1900" dirty="0"/>
              <a:t>GGD-based modeling using KLD (KLD GGD)</a:t>
            </a:r>
          </a:p>
          <a:p>
            <a:pPr lvl="1"/>
            <a:endParaRPr lang="en-US" sz="200" dirty="0"/>
          </a:p>
          <a:p>
            <a:r>
              <a:rPr lang="en-US" sz="2200" dirty="0"/>
              <a:t>Speech corpus</a:t>
            </a:r>
          </a:p>
          <a:p>
            <a:pPr lvl="1"/>
            <a:r>
              <a:rPr lang="en-US" sz="1900" dirty="0"/>
              <a:t>VOICES         12 speakers</a:t>
            </a:r>
          </a:p>
          <a:p>
            <a:pPr lvl="1"/>
            <a:r>
              <a:rPr lang="en-US" sz="1900" dirty="0"/>
              <a:t>Original Fs @ 22kHz         </a:t>
            </a:r>
            <a:r>
              <a:rPr lang="en-US" sz="1900" dirty="0" err="1"/>
              <a:t>downsampling</a:t>
            </a:r>
            <a:r>
              <a:rPr lang="en-US" sz="1900" dirty="0"/>
              <a:t> @ 8kHz</a:t>
            </a:r>
          </a:p>
          <a:p>
            <a:pPr lvl="1"/>
            <a:endParaRPr lang="en-US" sz="200" dirty="0"/>
          </a:p>
          <a:p>
            <a:r>
              <a:rPr lang="en-US" sz="2200" dirty="0"/>
              <a:t>Feature extraction</a:t>
            </a:r>
          </a:p>
          <a:p>
            <a:pPr lvl="1"/>
            <a:r>
              <a:rPr lang="en-US" sz="1900" dirty="0"/>
              <a:t>Analysis window         20 </a:t>
            </a:r>
            <a:r>
              <a:rPr lang="en-US" sz="1900" dirty="0" err="1"/>
              <a:t>msec</a:t>
            </a:r>
            <a:endParaRPr lang="en-US" sz="1900" dirty="0"/>
          </a:p>
          <a:p>
            <a:pPr lvl="1"/>
            <a:r>
              <a:rPr lang="en-US" sz="1900" dirty="0"/>
              <a:t>Overlapping        50%</a:t>
            </a:r>
          </a:p>
          <a:p>
            <a:pPr lvl="1"/>
            <a:r>
              <a:rPr lang="en-US" sz="2000" dirty="0">
                <a:latin typeface="Gill Sans MT" pitchFamily="34" charset="0"/>
                <a:sym typeface="Wingdings" pitchFamily="2" charset="2"/>
              </a:rPr>
              <a:t>Mel-frequency spectrogram                               bands</a:t>
            </a:r>
          </a:p>
          <a:p>
            <a:pPr lvl="1"/>
            <a:r>
              <a:rPr lang="en-US" sz="2000" dirty="0">
                <a:latin typeface="Gill Sans MT" pitchFamily="34" charset="0"/>
                <a:sym typeface="Wingdings" pitchFamily="2" charset="2"/>
              </a:rPr>
              <a:t>Remove silent parts</a:t>
            </a:r>
          </a:p>
          <a:p>
            <a:pPr lvl="1"/>
            <a:r>
              <a:rPr lang="en-US" sz="2000" dirty="0">
                <a:latin typeface="Gill Sans MT" pitchFamily="34" charset="0"/>
                <a:sym typeface="Wingdings" pitchFamily="2" charset="2"/>
              </a:rPr>
              <a:t>Pre-filtering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099345" y="3150493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444255" y="3529583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001541" y="4384154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2493293" y="4734669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843751"/>
              </p:ext>
            </p:extLst>
          </p:nvPr>
        </p:nvGraphicFramePr>
        <p:xfrm>
          <a:off x="4067423" y="5143476"/>
          <a:ext cx="620376" cy="34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30" name="Equation" r:id="rId4" imgW="368280" imgH="203040" progId="Equation.DSMT4">
                  <p:embed/>
                </p:oleObj>
              </mc:Choice>
              <mc:Fallback>
                <p:oleObj name="Equation" r:id="rId4" imgW="368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423" y="5143476"/>
                        <a:ext cx="620376" cy="34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229002"/>
              </p:ext>
            </p:extLst>
          </p:nvPr>
        </p:nvGraphicFramePr>
        <p:xfrm>
          <a:off x="5220072" y="5143475"/>
          <a:ext cx="792088" cy="299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31" name="Equation" r:id="rId6" imgW="469800" imgH="177480" progId="Equation.DSMT4">
                  <p:embed/>
                </p:oleObj>
              </mc:Choice>
              <mc:Fallback>
                <p:oleObj name="Equation" r:id="rId6" imgW="4698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5143475"/>
                        <a:ext cx="792088" cy="2991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ight Arrow 19"/>
          <p:cNvSpPr/>
          <p:nvPr/>
        </p:nvSpPr>
        <p:spPr>
          <a:xfrm>
            <a:off x="4763641" y="5066134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37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I.a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14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Performance evaluation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Training data (clean speech)       5, 10, 15, 20 sec per speaker</a:t>
            </a:r>
          </a:p>
          <a:p>
            <a:r>
              <a:rPr lang="en-US" sz="2200" dirty="0"/>
              <a:t>Testing data       segment length 10:40:500</a:t>
            </a:r>
          </a:p>
          <a:p>
            <a:pPr lvl="1"/>
            <a:r>
              <a:rPr lang="en-US" sz="1900" dirty="0"/>
              <a:t>e.g. </a:t>
            </a:r>
            <a:r>
              <a:rPr lang="en-US" sz="1900" i="1" dirty="0"/>
              <a:t>Q</a:t>
            </a:r>
            <a:r>
              <a:rPr lang="en-US" sz="1900" dirty="0"/>
              <a:t>=10</a:t>
            </a:r>
            <a:r>
              <a:rPr lang="en-US" sz="1900" dirty="0">
                <a:sym typeface="Wingdings" panose="05000000000000000000" pitchFamily="2" charset="2"/>
              </a:rPr>
              <a:t> 0.1 sec, </a:t>
            </a:r>
            <a:r>
              <a:rPr lang="en-US" sz="1900" i="1" dirty="0">
                <a:sym typeface="Wingdings" panose="05000000000000000000" pitchFamily="2" charset="2"/>
              </a:rPr>
              <a:t>Q</a:t>
            </a:r>
            <a:r>
              <a:rPr lang="en-US" sz="1900" dirty="0">
                <a:sym typeface="Wingdings" panose="05000000000000000000" pitchFamily="2" charset="2"/>
              </a:rPr>
              <a:t>=50 0.5 sec…</a:t>
            </a:r>
            <a:endParaRPr lang="en-US" sz="1900" dirty="0"/>
          </a:p>
          <a:p>
            <a:pPr lvl="1"/>
            <a:r>
              <a:rPr lang="en-US" sz="1900" dirty="0"/>
              <a:t>Add white noise during testing @ 10, 15, 20, 25 dB</a:t>
            </a:r>
            <a:endParaRPr lang="en-US" sz="2200" dirty="0"/>
          </a:p>
        </p:txBody>
      </p:sp>
      <p:sp>
        <p:nvSpPr>
          <p:cNvPr id="21" name="Right Arrow 20"/>
          <p:cNvSpPr/>
          <p:nvPr/>
        </p:nvSpPr>
        <p:spPr>
          <a:xfrm>
            <a:off x="4411392" y="4590364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2384052" y="4994704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79512" y="1700808"/>
            <a:ext cx="4752528" cy="25922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808998"/>
              </p:ext>
            </p:extLst>
          </p:nvPr>
        </p:nvGraphicFramePr>
        <p:xfrm>
          <a:off x="899592" y="1773709"/>
          <a:ext cx="3144437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82" name="Equation" r:id="rId4" imgW="1942920" imgH="444240" progId="Equation.DSMT4">
                  <p:embed/>
                </p:oleObj>
              </mc:Choice>
              <mc:Fallback>
                <p:oleObj name="Equation" r:id="rId4" imgW="19429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773709"/>
                        <a:ext cx="3144437" cy="72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26613"/>
              </p:ext>
            </p:extLst>
          </p:nvPr>
        </p:nvGraphicFramePr>
        <p:xfrm>
          <a:off x="923402" y="2439938"/>
          <a:ext cx="3144436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83" name="Equation" r:id="rId6" imgW="1942920" imgH="444240" progId="Equation.DSMT4">
                  <p:embed/>
                </p:oleObj>
              </mc:Choice>
              <mc:Fallback>
                <p:oleObj name="Equation" r:id="rId6" imgW="19429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402" y="2439938"/>
                        <a:ext cx="3144436" cy="72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014005"/>
              </p:ext>
            </p:extLst>
          </p:nvPr>
        </p:nvGraphicFramePr>
        <p:xfrm>
          <a:off x="2323106" y="3121918"/>
          <a:ext cx="169199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84" name="Equation" r:id="rId8" imgW="75960" imgH="177480" progId="Equation.DSMT4">
                  <p:embed/>
                </p:oleObj>
              </mc:Choice>
              <mc:Fallback>
                <p:oleObj name="Equation" r:id="rId8" imgW="7596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3106" y="3121918"/>
                        <a:ext cx="169199" cy="3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264290"/>
              </p:ext>
            </p:extLst>
          </p:nvPr>
        </p:nvGraphicFramePr>
        <p:xfrm>
          <a:off x="251520" y="3472513"/>
          <a:ext cx="4644653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885" name="Equation" r:id="rId10" imgW="2869920" imgH="444240" progId="Equation.DSMT4">
                  <p:embed/>
                </p:oleObj>
              </mc:Choice>
              <mc:Fallback>
                <p:oleObj name="Equation" r:id="rId10" imgW="28699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472513"/>
                        <a:ext cx="4644653" cy="72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Double Bracket 15"/>
          <p:cNvSpPr/>
          <p:nvPr/>
        </p:nvSpPr>
        <p:spPr>
          <a:xfrm>
            <a:off x="5040560" y="1494309"/>
            <a:ext cx="3923928" cy="1295400"/>
          </a:xfrm>
          <a:prstGeom prst="bracketPair">
            <a:avLst/>
          </a:prstGeom>
          <a:ln w="38100" cap="flat" cmpd="dbl" algn="ctr">
            <a:solidFill>
              <a:srgbClr val="2EFB3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Correct identification rate (CIR) of the</a:t>
            </a:r>
          </a:p>
          <a:p>
            <a:pPr>
              <a:buClr>
                <a:srgbClr val="FF0000"/>
              </a:buClr>
            </a:pPr>
            <a:r>
              <a:rPr lang="en-US" sz="1600" dirty="0"/>
              <a:t>   j-</a:t>
            </a:r>
            <a:r>
              <a:rPr lang="en-US" sz="1600" dirty="0" err="1"/>
              <a:t>th</a:t>
            </a:r>
            <a:r>
              <a:rPr lang="en-US" sz="1600" dirty="0"/>
              <a:t> speaker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589" y="2117733"/>
            <a:ext cx="3650987" cy="60071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18" name="Double Bracket 17"/>
          <p:cNvSpPr/>
          <p:nvPr/>
        </p:nvSpPr>
        <p:spPr>
          <a:xfrm>
            <a:off x="5037956" y="2973313"/>
            <a:ext cx="3923928" cy="1295400"/>
          </a:xfrm>
          <a:prstGeom prst="bracketPair">
            <a:avLst/>
          </a:prstGeom>
          <a:ln w="38100" cap="flat" cmpd="dbl" algn="ctr">
            <a:solidFill>
              <a:srgbClr val="2EFB3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Total mean correct identification rate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165" y="3433192"/>
            <a:ext cx="2858718" cy="720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371079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I.a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15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Training data (clean speech)       5, 10, 15, 20 sec per speaker</a:t>
            </a:r>
          </a:p>
          <a:p>
            <a:r>
              <a:rPr lang="en-US" sz="2200" dirty="0"/>
              <a:t>Testing data       segment length 10:40:500</a:t>
            </a:r>
          </a:p>
          <a:p>
            <a:pPr lvl="1"/>
            <a:r>
              <a:rPr lang="en-US" sz="1900" dirty="0"/>
              <a:t>e.g. </a:t>
            </a:r>
            <a:r>
              <a:rPr lang="en-US" sz="1900" i="1" dirty="0"/>
              <a:t>Q</a:t>
            </a:r>
            <a:r>
              <a:rPr lang="en-US" sz="1900" dirty="0"/>
              <a:t>=10</a:t>
            </a:r>
            <a:r>
              <a:rPr lang="en-US" sz="1900" dirty="0">
                <a:sym typeface="Wingdings" panose="05000000000000000000" pitchFamily="2" charset="2"/>
              </a:rPr>
              <a:t> 0.1 sec, </a:t>
            </a:r>
            <a:r>
              <a:rPr lang="en-US" sz="1900" i="1" dirty="0">
                <a:sym typeface="Wingdings" panose="05000000000000000000" pitchFamily="2" charset="2"/>
              </a:rPr>
              <a:t>Q</a:t>
            </a:r>
            <a:r>
              <a:rPr lang="en-US" sz="1900" dirty="0">
                <a:sym typeface="Wingdings" panose="05000000000000000000" pitchFamily="2" charset="2"/>
              </a:rPr>
              <a:t>=50 0.5 sec…</a:t>
            </a:r>
            <a:endParaRPr lang="en-US" sz="1900" dirty="0"/>
          </a:p>
          <a:p>
            <a:pPr lvl="1"/>
            <a:r>
              <a:rPr lang="en-US" sz="1900" dirty="0"/>
              <a:t>Add white noise during testing @ 10, 15, 20, 25 dB</a:t>
            </a:r>
          </a:p>
          <a:p>
            <a:pPr lvl="1"/>
            <a:endParaRPr lang="en-US" sz="600" dirty="0"/>
          </a:p>
          <a:p>
            <a:r>
              <a:rPr lang="en-US" sz="2200" dirty="0"/>
              <a:t>GMM</a:t>
            </a:r>
          </a:p>
          <a:p>
            <a:pPr lvl="1"/>
            <a:r>
              <a:rPr lang="en-US" sz="1900" dirty="0"/>
              <a:t>4 mixtures          5 &amp; 10 sec training data</a:t>
            </a:r>
          </a:p>
          <a:p>
            <a:pPr lvl="1"/>
            <a:r>
              <a:rPr lang="en-US" sz="1900" dirty="0"/>
              <a:t>8 mixtures          15 &amp; 20 sec training data</a:t>
            </a:r>
          </a:p>
          <a:p>
            <a:pPr lvl="1"/>
            <a:r>
              <a:rPr lang="en-US" sz="1900" dirty="0"/>
              <a:t>Diagonal covariance matrix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2315369" y="3370709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2339752" y="3726557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4427984" y="1316385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2402235" y="1719858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61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I.a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16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1900" dirty="0"/>
              <a:t>Correct identification rates (%)</a:t>
            </a:r>
          </a:p>
        </p:txBody>
      </p:sp>
      <p:sp>
        <p:nvSpPr>
          <p:cNvPr id="11" name="Double Bracket 10"/>
          <p:cNvSpPr/>
          <p:nvPr/>
        </p:nvSpPr>
        <p:spPr>
          <a:xfrm>
            <a:off x="5724129" y="1772816"/>
            <a:ext cx="3410346" cy="4320480"/>
          </a:xfrm>
          <a:prstGeom prst="bracketPair">
            <a:avLst/>
          </a:prstGeom>
          <a:ln w="38100" cap="flat" cmpd="dbl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GMM and KLD-GGD sensitive  to short training/testing data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sz="1600" dirty="0"/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SRC correct rates &gt;= 80% for 15, 20, 25 dB SNR &amp; 2 sec test data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endParaRPr lang="en-US" sz="1600" dirty="0"/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SRC correct rates &gt;= 70% for all SNR values &amp; 20 sec training data, 1.5 sec test data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80139"/>
            <a:ext cx="5760640" cy="4729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1907704" y="1729089"/>
            <a:ext cx="1368152" cy="432048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Rounded Rectangle 12"/>
          <p:cNvSpPr/>
          <p:nvPr/>
        </p:nvSpPr>
        <p:spPr>
          <a:xfrm>
            <a:off x="4481138" y="1700808"/>
            <a:ext cx="1368152" cy="432048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Rounded Rectangle 13"/>
          <p:cNvSpPr/>
          <p:nvPr/>
        </p:nvSpPr>
        <p:spPr>
          <a:xfrm>
            <a:off x="1873404" y="4105353"/>
            <a:ext cx="1474460" cy="360040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Rounded Rectangle 14"/>
          <p:cNvSpPr/>
          <p:nvPr/>
        </p:nvSpPr>
        <p:spPr>
          <a:xfrm>
            <a:off x="4481138" y="4105352"/>
            <a:ext cx="1387006" cy="312905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Rounded Rectangle 15"/>
          <p:cNvSpPr/>
          <p:nvPr/>
        </p:nvSpPr>
        <p:spPr>
          <a:xfrm>
            <a:off x="4283968" y="4105353"/>
            <a:ext cx="1584176" cy="547783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727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I.b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17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/>
          </a:bodyPr>
          <a:lstStyle/>
          <a:p>
            <a:r>
              <a:rPr lang="en-US" sz="2200" dirty="0"/>
              <a:t>Compared methods</a:t>
            </a:r>
          </a:p>
          <a:p>
            <a:pPr lvl="1"/>
            <a:r>
              <a:rPr lang="en-US" sz="1900" dirty="0"/>
              <a:t>SRC</a:t>
            </a:r>
          </a:p>
          <a:p>
            <a:pPr lvl="1"/>
            <a:r>
              <a:rPr lang="en-US" sz="1900" dirty="0"/>
              <a:t>Gaussian mixture model (UBM-GMM)</a:t>
            </a:r>
          </a:p>
          <a:p>
            <a:pPr lvl="1"/>
            <a:r>
              <a:rPr lang="en-US" sz="1900" dirty="0"/>
              <a:t>Joint factor analysis (JFA)</a:t>
            </a:r>
          </a:p>
          <a:p>
            <a:pPr lvl="1"/>
            <a:endParaRPr lang="en-US" sz="200" dirty="0"/>
          </a:p>
          <a:p>
            <a:r>
              <a:rPr lang="en-US" sz="2200" dirty="0"/>
              <a:t>Speech corpus</a:t>
            </a:r>
          </a:p>
          <a:p>
            <a:pPr lvl="1"/>
            <a:r>
              <a:rPr lang="en-US" sz="1900" dirty="0"/>
              <a:t>VOICES         12 speakers</a:t>
            </a:r>
          </a:p>
          <a:p>
            <a:pPr lvl="1"/>
            <a:r>
              <a:rPr lang="en-US" sz="1900" dirty="0"/>
              <a:t>Original Fs @ 22kHz         </a:t>
            </a:r>
            <a:r>
              <a:rPr lang="en-US" sz="1900" dirty="0" err="1"/>
              <a:t>downsampling</a:t>
            </a:r>
            <a:r>
              <a:rPr lang="en-US" sz="1900" dirty="0"/>
              <a:t> @ 16kHz</a:t>
            </a:r>
          </a:p>
          <a:p>
            <a:pPr lvl="1"/>
            <a:endParaRPr lang="en-US" sz="200" dirty="0"/>
          </a:p>
          <a:p>
            <a:r>
              <a:rPr lang="en-US" sz="2200" dirty="0"/>
              <a:t>Feature extraction</a:t>
            </a:r>
          </a:p>
          <a:p>
            <a:pPr lvl="1"/>
            <a:r>
              <a:rPr lang="en-US" sz="1900" dirty="0"/>
              <a:t>Analysis window         40 </a:t>
            </a:r>
            <a:r>
              <a:rPr lang="en-US" sz="1900" dirty="0" err="1"/>
              <a:t>msec</a:t>
            </a:r>
            <a:endParaRPr lang="en-US" sz="1900" dirty="0"/>
          </a:p>
          <a:p>
            <a:pPr lvl="1"/>
            <a:r>
              <a:rPr lang="en-US" sz="1900" dirty="0"/>
              <a:t>Overlapping        50%</a:t>
            </a:r>
          </a:p>
          <a:p>
            <a:pPr lvl="1"/>
            <a:r>
              <a:rPr lang="en-US" sz="2000" dirty="0">
                <a:latin typeface="Gill Sans MT" pitchFamily="34" charset="0"/>
                <a:sym typeface="Wingdings" pitchFamily="2" charset="2"/>
              </a:rPr>
              <a:t>Mel-frequency spectrogram                               bands</a:t>
            </a:r>
          </a:p>
          <a:p>
            <a:pPr lvl="1"/>
            <a:r>
              <a:rPr lang="en-US" sz="2000" dirty="0"/>
              <a:t>Global </a:t>
            </a:r>
            <a:r>
              <a:rPr lang="en-US" sz="2000" dirty="0" err="1"/>
              <a:t>cepstral</a:t>
            </a:r>
            <a:r>
              <a:rPr lang="en-US" sz="2000" dirty="0"/>
              <a:t> mean and variance normalization</a:t>
            </a:r>
          </a:p>
          <a:p>
            <a:pPr lvl="1"/>
            <a:r>
              <a:rPr lang="en-US" sz="2000" dirty="0"/>
              <a:t>Feature warping</a:t>
            </a:r>
            <a:endParaRPr lang="en-US" sz="2000" dirty="0">
              <a:latin typeface="Gill Sans MT" pitchFamily="34" charset="0"/>
              <a:sym typeface="Wingdings" pitchFamily="2" charset="2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099345" y="3150493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444255" y="3529583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001541" y="4384154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2493293" y="4734669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26047"/>
              </p:ext>
            </p:extLst>
          </p:nvPr>
        </p:nvGraphicFramePr>
        <p:xfrm>
          <a:off x="4067423" y="5143476"/>
          <a:ext cx="620376" cy="34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56" name="Equation" r:id="rId4" imgW="368280" imgH="203040" progId="Equation.DSMT4">
                  <p:embed/>
                </p:oleObj>
              </mc:Choice>
              <mc:Fallback>
                <p:oleObj name="Equation" r:id="rId4" imgW="368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423" y="5143476"/>
                        <a:ext cx="620376" cy="34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78988"/>
              </p:ext>
            </p:extLst>
          </p:nvPr>
        </p:nvGraphicFramePr>
        <p:xfrm>
          <a:off x="5220072" y="5143475"/>
          <a:ext cx="792088" cy="299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57" name="Equation" r:id="rId6" imgW="469800" imgH="177480" progId="Equation.DSMT4">
                  <p:embed/>
                </p:oleObj>
              </mc:Choice>
              <mc:Fallback>
                <p:oleObj name="Equation" r:id="rId6" imgW="46980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5143475"/>
                        <a:ext cx="792088" cy="2991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ight Arrow 19"/>
          <p:cNvSpPr/>
          <p:nvPr/>
        </p:nvSpPr>
        <p:spPr>
          <a:xfrm>
            <a:off x="4763641" y="5066134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25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I.b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18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200" dirty="0"/>
              <a:t>Training data       12.02 sec per speaker</a:t>
            </a:r>
          </a:p>
          <a:p>
            <a:r>
              <a:rPr lang="en-US" sz="2200" dirty="0"/>
              <a:t>Testing data       </a:t>
            </a:r>
            <a:r>
              <a:rPr lang="el-GR" sz="2200" dirty="0"/>
              <a:t>8</a:t>
            </a:r>
            <a:r>
              <a:rPr lang="en-US" sz="2200" dirty="0"/>
              <a:t>.</a:t>
            </a:r>
            <a:r>
              <a:rPr lang="el-GR" sz="2200" dirty="0"/>
              <a:t>02</a:t>
            </a:r>
            <a:r>
              <a:rPr lang="en-US" sz="2200" dirty="0"/>
              <a:t> sec per speaker</a:t>
            </a:r>
          </a:p>
          <a:p>
            <a:pPr lvl="1"/>
            <a:r>
              <a:rPr lang="en-US" sz="1900" dirty="0"/>
              <a:t>Add noise during testing @ </a:t>
            </a:r>
            <a:r>
              <a:rPr lang="el-GR" sz="1900" dirty="0"/>
              <a:t>-8</a:t>
            </a:r>
            <a:r>
              <a:rPr lang="en-US" sz="1900" dirty="0"/>
              <a:t>, -4, 0, 4, 8, 12 dB</a:t>
            </a:r>
            <a:endParaRPr lang="en-US" sz="1600" dirty="0"/>
          </a:p>
          <a:p>
            <a:pPr lvl="2"/>
            <a:r>
              <a:rPr lang="en-US" sz="1600" dirty="0"/>
              <a:t>Speech babble</a:t>
            </a:r>
          </a:p>
          <a:p>
            <a:pPr lvl="2"/>
            <a:r>
              <a:rPr lang="en-US" sz="1600" dirty="0"/>
              <a:t>Car engine</a:t>
            </a:r>
          </a:p>
          <a:p>
            <a:pPr lvl="2"/>
            <a:r>
              <a:rPr lang="en-US" sz="1600" dirty="0"/>
              <a:t>Factory floor</a:t>
            </a:r>
          </a:p>
          <a:p>
            <a:pPr lvl="2"/>
            <a:r>
              <a:rPr lang="en-US" sz="1600" dirty="0"/>
              <a:t>F-16 cockpit</a:t>
            </a:r>
          </a:p>
          <a:p>
            <a:r>
              <a:rPr lang="en-US" sz="2200" dirty="0"/>
              <a:t>SRC</a:t>
            </a:r>
          </a:p>
          <a:p>
            <a:pPr lvl="1"/>
            <a:r>
              <a:rPr lang="en-US" sz="1900" dirty="0" err="1"/>
              <a:t>Sparsity</a:t>
            </a:r>
            <a:r>
              <a:rPr lang="en-US" sz="1900" dirty="0"/>
              <a:t> threshold        </a:t>
            </a:r>
            <a:r>
              <a:rPr lang="en-US" sz="1900" i="1" dirty="0"/>
              <a:t>K</a:t>
            </a:r>
            <a:r>
              <a:rPr lang="en-US" sz="1900" dirty="0"/>
              <a:t>=10</a:t>
            </a:r>
          </a:p>
          <a:p>
            <a:r>
              <a:rPr lang="en-US" sz="2200" dirty="0"/>
              <a:t>UBM-GMM</a:t>
            </a:r>
          </a:p>
          <a:p>
            <a:pPr lvl="1"/>
            <a:r>
              <a:rPr lang="en-US" sz="1900" dirty="0"/>
              <a:t>Diagonal covariance matrix</a:t>
            </a:r>
          </a:p>
          <a:p>
            <a:pPr lvl="1"/>
            <a:r>
              <a:rPr lang="en-US" sz="1900" dirty="0"/>
              <a:t>16 Gaussian mixtures</a:t>
            </a:r>
          </a:p>
          <a:p>
            <a:r>
              <a:rPr lang="en-US" sz="2200" dirty="0"/>
              <a:t>JFA</a:t>
            </a:r>
          </a:p>
          <a:p>
            <a:pPr lvl="1"/>
            <a:r>
              <a:rPr lang="en-US" sz="1900" dirty="0"/>
              <a:t>Dimension of total variability space        12</a:t>
            </a:r>
          </a:p>
          <a:p>
            <a:pPr lvl="1"/>
            <a:r>
              <a:rPr lang="en-US" sz="1900" dirty="0"/>
              <a:t>Dimension of </a:t>
            </a:r>
            <a:r>
              <a:rPr lang="en-US" sz="1900" dirty="0" err="1"/>
              <a:t>i</a:t>
            </a:r>
            <a:r>
              <a:rPr lang="en-US" sz="1900" dirty="0"/>
              <a:t>-vectors        11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392710" y="1278285"/>
            <a:ext cx="360040" cy="2160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Brace 33"/>
          <p:cNvSpPr/>
          <p:nvPr/>
        </p:nvSpPr>
        <p:spPr>
          <a:xfrm>
            <a:off x="2657497" y="2257822"/>
            <a:ext cx="445768" cy="1005846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5" name="Text Box 17"/>
          <p:cNvSpPr txBox="1">
            <a:spLocks noChangeArrowheads="1"/>
          </p:cNvSpPr>
          <p:nvPr/>
        </p:nvSpPr>
        <p:spPr bwMode="auto">
          <a:xfrm>
            <a:off x="2699792" y="2534359"/>
            <a:ext cx="2823626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NOISEX database</a:t>
            </a:r>
            <a:endParaRPr lang="el-GR" sz="2000" i="1" dirty="0"/>
          </a:p>
        </p:txBody>
      </p:sp>
      <p:sp>
        <p:nvSpPr>
          <p:cNvPr id="19" name="Right Arrow 18"/>
          <p:cNvSpPr/>
          <p:nvPr/>
        </p:nvSpPr>
        <p:spPr>
          <a:xfrm>
            <a:off x="2277269" y="1632992"/>
            <a:ext cx="360040" cy="2160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025924" y="3688457"/>
            <a:ext cx="360040" cy="2160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4711055" y="5348833"/>
            <a:ext cx="360040" cy="2160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3457972" y="5640585"/>
            <a:ext cx="360040" cy="2160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17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I.b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19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062261"/>
            <a:ext cx="8229600" cy="4937760"/>
          </a:xfrm>
        </p:spPr>
        <p:txBody>
          <a:bodyPr>
            <a:normAutofit/>
          </a:bodyPr>
          <a:lstStyle/>
          <a:p>
            <a:r>
              <a:rPr lang="en-US" sz="2200" dirty="0"/>
              <a:t>Correct identification rates (%)</a:t>
            </a:r>
            <a:endParaRPr lang="en-US" sz="1900" dirty="0"/>
          </a:p>
        </p:txBody>
      </p:sp>
      <p:graphicFrame>
        <p:nvGraphicFramePr>
          <p:cNvPr id="11" name="Table 1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82564194"/>
              </p:ext>
            </p:extLst>
          </p:nvPr>
        </p:nvGraphicFramePr>
        <p:xfrm>
          <a:off x="351308" y="1824207"/>
          <a:ext cx="3140832" cy="239563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SNR</a:t>
                      </a:r>
                      <a:r>
                        <a:rPr lang="en-US" sz="1300" baseline="0" dirty="0"/>
                        <a:t> </a:t>
                      </a:r>
                      <a:r>
                        <a:rPr lang="en-US" sz="1300" dirty="0"/>
                        <a:t>(dB)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JFA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99.40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92.83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98.84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97.41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91.06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98.72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76.63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82.41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97.00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37.55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61.56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80.78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-4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17.02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37.55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49.84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-8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9.70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17.51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26.72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56.28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63.82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75.32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4283968" y="1342800"/>
            <a:ext cx="230425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car engine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05408575"/>
              </p:ext>
            </p:extLst>
          </p:nvPr>
        </p:nvGraphicFramePr>
        <p:xfrm>
          <a:off x="4843772" y="1822775"/>
          <a:ext cx="3140832" cy="239563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SNR (dB)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JFA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92.99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92.61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91.72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89.85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-4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99.56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88.05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-8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96.80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86.78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99.36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99.39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90.33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99.89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-70420" y="1343040"/>
            <a:ext cx="248836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speech babble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20" y="4293096"/>
            <a:ext cx="4003873" cy="2009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932" y="4294800"/>
            <a:ext cx="4003013" cy="200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7255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I.b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20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062261"/>
            <a:ext cx="8229600" cy="4937760"/>
          </a:xfrm>
        </p:spPr>
        <p:txBody>
          <a:bodyPr>
            <a:normAutofit/>
          </a:bodyPr>
          <a:lstStyle/>
          <a:p>
            <a:r>
              <a:rPr lang="en-US" sz="2200" dirty="0"/>
              <a:t>Correct identification rates (%)</a:t>
            </a:r>
            <a:endParaRPr lang="en-US" sz="1900" dirty="0"/>
          </a:p>
        </p:txBody>
      </p:sp>
      <p:graphicFrame>
        <p:nvGraphicFramePr>
          <p:cNvPr id="11" name="Table 1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47196985"/>
              </p:ext>
            </p:extLst>
          </p:nvPr>
        </p:nvGraphicFramePr>
        <p:xfrm>
          <a:off x="351308" y="1824207"/>
          <a:ext cx="3140832" cy="239563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SNR</a:t>
                      </a:r>
                      <a:r>
                        <a:rPr lang="en-US" sz="1300" baseline="0" dirty="0"/>
                        <a:t> </a:t>
                      </a:r>
                      <a:r>
                        <a:rPr lang="en-US" sz="1300" dirty="0"/>
                        <a:t>(dB)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JFA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89.14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98.67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87.07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99.80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96.18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86.96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99.62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75.60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78.09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91.96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-4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27.91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66.18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70.21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-8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13.83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47.06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38.33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68.70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75.75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83.32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4384551" y="1342800"/>
            <a:ext cx="230425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F-16 cockpit</a:t>
            </a:r>
            <a:endParaRPr lang="el-GR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90534450"/>
              </p:ext>
            </p:extLst>
          </p:nvPr>
        </p:nvGraphicFramePr>
        <p:xfrm>
          <a:off x="4843772" y="1822775"/>
          <a:ext cx="3140832" cy="239563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SNR (dB)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JFA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 anchor="ctr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84.92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64.43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94.60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68.92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53.79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86.53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53.08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41.68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69.41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39.76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36.02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56.77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-4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27.00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25.45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43.81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-8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15.37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18.40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18.59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48.17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39.96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61.62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-300161" y="1343040"/>
            <a:ext cx="248836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factory floor</a:t>
            </a:r>
            <a:endParaRPr lang="el-GR" sz="2400" i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80" y="4294800"/>
            <a:ext cx="4003013" cy="200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459" y="4294800"/>
            <a:ext cx="4003013" cy="200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5582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I.b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21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062261"/>
            <a:ext cx="8229600" cy="4937760"/>
          </a:xfrm>
        </p:spPr>
        <p:txBody>
          <a:bodyPr>
            <a:normAutofit/>
          </a:bodyPr>
          <a:lstStyle/>
          <a:p>
            <a:r>
              <a:rPr lang="en-US" sz="2200" dirty="0"/>
              <a:t>Average correct identification rates (%)</a:t>
            </a:r>
            <a:endParaRPr lang="en-US" sz="1900" dirty="0"/>
          </a:p>
        </p:txBody>
      </p:sp>
      <p:sp>
        <p:nvSpPr>
          <p:cNvPr id="15" name="Content Placeholder 24"/>
          <p:cNvSpPr txBox="1">
            <a:spLocks/>
          </p:cNvSpPr>
          <p:nvPr/>
        </p:nvSpPr>
        <p:spPr>
          <a:xfrm>
            <a:off x="4427984" y="2094756"/>
            <a:ext cx="4584479" cy="416616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SRC better for all noise types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900" dirty="0">
                <a:solidFill>
                  <a:schemeClr val="accent1">
                    <a:lumMod val="75000"/>
                  </a:schemeClr>
                </a:solidFill>
              </a:rPr>
              <a:t>Correct rates &gt;= 76% for speech babble, car engine &amp; factory floor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JFA better vs. UBM-GMM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900" dirty="0">
                <a:solidFill>
                  <a:schemeClr val="accent1">
                    <a:lumMod val="75000"/>
                  </a:schemeClr>
                </a:solidFill>
              </a:rPr>
              <a:t>Speech babble (~8%) &amp; factory floor (~7%)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UBM-GMM vs. JFA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900" dirty="0">
                <a:solidFill>
                  <a:schemeClr val="accent1">
                    <a:lumMod val="75000"/>
                  </a:schemeClr>
                </a:solidFill>
              </a:rPr>
              <a:t>Car engine (~8.9%) &amp; F16 cockpit (~8.2%)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0" y="1962297"/>
            <a:ext cx="4420117" cy="3338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382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dictionary sparse coding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22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200" dirty="0"/>
          </a:p>
          <a:p>
            <a:endParaRPr lang="en-US" sz="900" dirty="0"/>
          </a:p>
          <a:p>
            <a:r>
              <a:rPr lang="en-US" sz="2200" dirty="0"/>
              <a:t>All the training samples form the dictionary </a:t>
            </a:r>
            <a:r>
              <a:rPr lang="en-US" sz="2200" b="1" dirty="0"/>
              <a:t>V</a:t>
            </a:r>
          </a:p>
          <a:p>
            <a:pPr lvl="1"/>
            <a:r>
              <a:rPr lang="en-US" sz="1900" dirty="0"/>
              <a:t>Large &amp; inefficient dictionary due to noisy training instances</a:t>
            </a:r>
          </a:p>
          <a:p>
            <a:pPr lvl="1"/>
            <a:r>
              <a:rPr lang="en-US" sz="1900" dirty="0"/>
              <a:t>Cost          </a:t>
            </a:r>
            <a:r>
              <a:rPr lang="en-US" sz="1900" dirty="0">
                <a:sym typeface="Wingdings" pitchFamily="2" charset="2"/>
              </a:rPr>
              <a:t>high complexity sparse solver</a:t>
            </a:r>
          </a:p>
          <a:p>
            <a:pPr lvl="1"/>
            <a:endParaRPr lang="en-US" sz="1900" dirty="0">
              <a:sym typeface="Wingdings" pitchFamily="2" charset="2"/>
            </a:endParaRPr>
          </a:p>
          <a:p>
            <a:r>
              <a:rPr lang="en-US" sz="2200" dirty="0"/>
              <a:t>Careless choice of dictionary elements</a:t>
            </a:r>
            <a:endParaRPr lang="en-US" sz="2200" b="1" dirty="0"/>
          </a:p>
          <a:p>
            <a:pPr lvl="1"/>
            <a:r>
              <a:rPr lang="en-US" sz="1900" dirty="0"/>
              <a:t>Don’t ensure spanning subspace reasonably well</a:t>
            </a:r>
            <a:endParaRPr lang="en-US" sz="2000" b="1" dirty="0"/>
          </a:p>
        </p:txBody>
      </p:sp>
      <p:sp>
        <p:nvSpPr>
          <p:cNvPr id="36" name="Right Arrow 35"/>
          <p:cNvSpPr/>
          <p:nvPr/>
        </p:nvSpPr>
        <p:spPr>
          <a:xfrm>
            <a:off x="1735113" y="2582813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43" y="4428896"/>
            <a:ext cx="1966832" cy="173640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38" name="Striped Right Arrow 37"/>
          <p:cNvSpPr/>
          <p:nvPr/>
        </p:nvSpPr>
        <p:spPr>
          <a:xfrm>
            <a:off x="2880360" y="4854663"/>
            <a:ext cx="1158240" cy="868680"/>
          </a:xfrm>
          <a:prstGeom prst="striped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3738610" y="4696935"/>
            <a:ext cx="4064270" cy="12003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Learn a dictionary with discriminative and representational power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59632" y="1302668"/>
            <a:ext cx="4536504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</a:rPr>
              <a:t>Problems arising in SRC</a:t>
            </a:r>
          </a:p>
        </p:txBody>
      </p:sp>
    </p:spTree>
    <p:extLst>
      <p:ext uri="{BB962C8B-B14F-4D97-AF65-F5344CB8AC3E}">
        <p14:creationId xmlns:p14="http://schemas.microsoft.com/office/powerpoint/2010/main" val="130445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27656" y="1277554"/>
            <a:ext cx="4032448" cy="50405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dictionary sparse coding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23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200" dirty="0"/>
          </a:p>
          <a:p>
            <a:endParaRPr lang="en-US" sz="1000" dirty="0"/>
          </a:p>
          <a:p>
            <a:endParaRPr lang="en-US" sz="2000" b="1" dirty="0"/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467544" y="1249710"/>
            <a:ext cx="4784569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Learn a reconstructive dictionary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39779" y="3131088"/>
            <a:ext cx="3319859" cy="1944216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Rounded Rectangle 13"/>
          <p:cNvSpPr/>
          <p:nvPr/>
        </p:nvSpPr>
        <p:spPr>
          <a:xfrm>
            <a:off x="1028535" y="2191216"/>
            <a:ext cx="6933633" cy="72008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91606"/>
              </p:ext>
            </p:extLst>
          </p:nvPr>
        </p:nvGraphicFramePr>
        <p:xfrm>
          <a:off x="1244600" y="2216150"/>
          <a:ext cx="6581775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047" name="Equation" r:id="rId4" imgW="3288960" imgH="368280" progId="Equation.DSMT4">
                  <p:embed/>
                </p:oleObj>
              </mc:Choice>
              <mc:Fallback>
                <p:oleObj name="Equation" r:id="rId4" imgW="3288960" imgH="36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44600" y="2216150"/>
                        <a:ext cx="6581775" cy="741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395990"/>
              </p:ext>
            </p:extLst>
          </p:nvPr>
        </p:nvGraphicFramePr>
        <p:xfrm>
          <a:off x="1124852" y="3249613"/>
          <a:ext cx="299878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048" name="Equation" r:id="rId6" imgW="1409400" imgH="253800" progId="Equation.DSMT4">
                  <p:embed/>
                </p:oleObj>
              </mc:Choice>
              <mc:Fallback>
                <p:oleObj name="Equation" r:id="rId6" imgW="14094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24852" y="3249613"/>
                        <a:ext cx="2998788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001623"/>
              </p:ext>
            </p:extLst>
          </p:nvPr>
        </p:nvGraphicFramePr>
        <p:xfrm>
          <a:off x="1132935" y="3789726"/>
          <a:ext cx="30797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049" name="Equation" r:id="rId8" imgW="1447560" imgH="304560" progId="Equation.DSMT4">
                  <p:embed/>
                </p:oleObj>
              </mc:Choice>
              <mc:Fallback>
                <p:oleObj name="Equation" r:id="rId8" imgW="144756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2935" y="3789726"/>
                        <a:ext cx="30797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352632"/>
              </p:ext>
            </p:extLst>
          </p:nvPr>
        </p:nvGraphicFramePr>
        <p:xfrm>
          <a:off x="1181100" y="4441825"/>
          <a:ext cx="299878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050" name="Equation" r:id="rId10" imgW="1409400" imgH="253800" progId="Equation.DSMT4">
                  <p:embed/>
                </p:oleObj>
              </mc:Choice>
              <mc:Fallback>
                <p:oleObj name="Equation" r:id="rId10" imgW="14094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100" y="4441825"/>
                        <a:ext cx="2998788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786753" y="1988840"/>
            <a:ext cx="7457655" cy="331236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Bent-Up Arrow 19"/>
          <p:cNvSpPr/>
          <p:nvPr/>
        </p:nvSpPr>
        <p:spPr>
          <a:xfrm rot="5400000">
            <a:off x="5456280" y="5162880"/>
            <a:ext cx="648072" cy="1150632"/>
          </a:xfrm>
          <a:prstGeom prst="bent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35 - Δεξιό βέλος"/>
          <p:cNvSpPr>
            <a:spLocks noChangeAspect="1"/>
          </p:cNvSpPr>
          <p:nvPr/>
        </p:nvSpPr>
        <p:spPr>
          <a:xfrm>
            <a:off x="4431553" y="3408432"/>
            <a:ext cx="874864" cy="2791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5158151" y="3306528"/>
            <a:ext cx="2375638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009900"/>
                </a:solidFill>
                <a:latin typeface="Gill Sans MT" pitchFamily="34" charset="0"/>
              </a:rPr>
              <a:t>training samples</a:t>
            </a:r>
            <a:endParaRPr lang="el-GR" sz="2400" i="1" dirty="0">
              <a:solidFill>
                <a:srgbClr val="009900"/>
              </a:solidFill>
            </a:endParaRPr>
          </a:p>
        </p:txBody>
      </p:sp>
      <p:sp>
        <p:nvSpPr>
          <p:cNvPr id="23" name="35 - Δεξιό βέλος"/>
          <p:cNvSpPr>
            <a:spLocks noChangeAspect="1"/>
          </p:cNvSpPr>
          <p:nvPr/>
        </p:nvSpPr>
        <p:spPr>
          <a:xfrm>
            <a:off x="4427023" y="3980428"/>
            <a:ext cx="874864" cy="2791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5063078" y="3867891"/>
            <a:ext cx="1819532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009900"/>
                </a:solidFill>
                <a:latin typeface="Gill Sans MT" pitchFamily="34" charset="0"/>
              </a:rPr>
              <a:t>dictionary</a:t>
            </a:r>
            <a:endParaRPr lang="el-GR" sz="2400" i="1" dirty="0">
              <a:solidFill>
                <a:srgbClr val="009900"/>
              </a:solidFill>
            </a:endParaRPr>
          </a:p>
        </p:txBody>
      </p:sp>
      <p:sp>
        <p:nvSpPr>
          <p:cNvPr id="25" name="35 - Δεξιό βέλος"/>
          <p:cNvSpPr>
            <a:spLocks noChangeAspect="1"/>
          </p:cNvSpPr>
          <p:nvPr/>
        </p:nvSpPr>
        <p:spPr>
          <a:xfrm>
            <a:off x="4430516" y="4576716"/>
            <a:ext cx="874864" cy="27912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5236699" y="4464179"/>
            <a:ext cx="1819532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009900"/>
                </a:solidFill>
                <a:latin typeface="Gill Sans MT" pitchFamily="34" charset="0"/>
              </a:rPr>
              <a:t>sparse codes</a:t>
            </a:r>
            <a:endParaRPr lang="el-GR" sz="2400" i="1" dirty="0">
              <a:solidFill>
                <a:srgbClr val="009900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3997879" y="3867891"/>
            <a:ext cx="194733" cy="235305"/>
          </a:xfrm>
          <a:prstGeom prst="ellipse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28" name="Curved Connector 27"/>
          <p:cNvCxnSpPr>
            <a:stCxn id="27" idx="5"/>
          </p:cNvCxnSpPr>
          <p:nvPr/>
        </p:nvCxnSpPr>
        <p:spPr>
          <a:xfrm rot="5400000">
            <a:off x="2898035" y="4376009"/>
            <a:ext cx="1573332" cy="958786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 Box 17"/>
          <p:cNvSpPr txBox="1">
            <a:spLocks noChangeArrowheads="1"/>
          </p:cNvSpPr>
          <p:nvPr/>
        </p:nvSpPr>
        <p:spPr bwMode="auto">
          <a:xfrm>
            <a:off x="2251397" y="5559659"/>
            <a:ext cx="186012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dictionary size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>
            <a:off x="5004048" y="5490073"/>
            <a:ext cx="4784569" cy="8309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learn dictionary</a:t>
            </a:r>
          </a:p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and sparse codes</a:t>
            </a:r>
            <a:endParaRPr lang="el-GR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21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9" grpId="0" animBg="1"/>
      <p:bldP spid="20" grpId="0" animBg="1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dictionary sparse coding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24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Enhance discriminability of sparse codes</a:t>
            </a:r>
            <a:endParaRPr lang="en-US" sz="2200" b="1" dirty="0"/>
          </a:p>
          <a:p>
            <a:pPr lvl="1"/>
            <a:r>
              <a:rPr lang="en-US" sz="1900" dirty="0">
                <a:sym typeface="Wingdings" pitchFamily="2" charset="2"/>
              </a:rPr>
              <a:t>Enforce features from the same speaker to have similar sparse representation</a:t>
            </a:r>
            <a:endParaRPr lang="en-US" sz="2200" b="1" dirty="0">
              <a:sym typeface="Wingdings" pitchFamily="2" charset="2"/>
            </a:endParaRPr>
          </a:p>
          <a:p>
            <a:pPr lvl="2"/>
            <a:r>
              <a:rPr lang="en-US" sz="1600" dirty="0">
                <a:sym typeface="Wingdings" pitchFamily="2" charset="2"/>
              </a:rPr>
              <a:t>Discriminative sparse codes of</a:t>
            </a:r>
          </a:p>
          <a:p>
            <a:pPr marL="594360" lvl="2" indent="0">
              <a:buNone/>
            </a:pPr>
            <a:r>
              <a:rPr lang="en-US" sz="1600" dirty="0">
                <a:sym typeface="Wingdings" pitchFamily="2" charset="2"/>
              </a:rPr>
              <a:t>    training features</a:t>
            </a:r>
            <a:r>
              <a:rPr lang="en-US" sz="1600" b="1" dirty="0">
                <a:sym typeface="Wingdings" pitchFamily="2" charset="2"/>
              </a:rPr>
              <a:t> V</a:t>
            </a:r>
            <a:endParaRPr lang="en-US" sz="1600" dirty="0">
              <a:sym typeface="Wingdings" pitchFamily="2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40967" y="4431051"/>
            <a:ext cx="251211" cy="42600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Rectangle 11"/>
          <p:cNvSpPr/>
          <p:nvPr/>
        </p:nvSpPr>
        <p:spPr>
          <a:xfrm>
            <a:off x="118815" y="4450006"/>
            <a:ext cx="801094" cy="42600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Rectangle 12"/>
          <p:cNvSpPr/>
          <p:nvPr/>
        </p:nvSpPr>
        <p:spPr>
          <a:xfrm>
            <a:off x="3204558" y="4431051"/>
            <a:ext cx="581696" cy="42600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Rectangle 13"/>
          <p:cNvSpPr/>
          <p:nvPr/>
        </p:nvSpPr>
        <p:spPr>
          <a:xfrm>
            <a:off x="7326393" y="4584251"/>
            <a:ext cx="879857" cy="96655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Rectangle 14"/>
          <p:cNvSpPr/>
          <p:nvPr/>
        </p:nvSpPr>
        <p:spPr>
          <a:xfrm>
            <a:off x="6361166" y="4255446"/>
            <a:ext cx="865974" cy="29778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Rectangle 15"/>
          <p:cNvSpPr/>
          <p:nvPr/>
        </p:nvSpPr>
        <p:spPr>
          <a:xfrm>
            <a:off x="5400611" y="3561494"/>
            <a:ext cx="867273" cy="64807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3545339"/>
              </p:ext>
            </p:extLst>
          </p:nvPr>
        </p:nvGraphicFramePr>
        <p:xfrm>
          <a:off x="5413244" y="6057478"/>
          <a:ext cx="88423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68" name="Equation" r:id="rId4" imgW="622080" imgH="228600" progId="Equation.DSMT4">
                  <p:embed/>
                </p:oleObj>
              </mc:Choice>
              <mc:Fallback>
                <p:oleObj name="Equation" r:id="rId4" imgW="6220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13244" y="6057478"/>
                        <a:ext cx="884237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216930"/>
              </p:ext>
            </p:extLst>
          </p:nvPr>
        </p:nvGraphicFramePr>
        <p:xfrm>
          <a:off x="6406407" y="6054303"/>
          <a:ext cx="90328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69" name="Equation" r:id="rId6" imgW="634680" imgH="228600" progId="Equation.DSMT4">
                  <p:embed/>
                </p:oleObj>
              </mc:Choice>
              <mc:Fallback>
                <p:oleObj name="Equation" r:id="rId6" imgW="634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6407" y="6054303"/>
                        <a:ext cx="903288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606329"/>
              </p:ext>
            </p:extLst>
          </p:nvPr>
        </p:nvGraphicFramePr>
        <p:xfrm>
          <a:off x="7377961" y="6057478"/>
          <a:ext cx="903288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70" name="Equation" r:id="rId8" imgW="634680" imgH="228600" progId="Equation.DSMT4">
                  <p:embed/>
                </p:oleObj>
              </mc:Choice>
              <mc:Fallback>
                <p:oleObj name="Equation" r:id="rId8" imgW="6346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7961" y="6057478"/>
                        <a:ext cx="903288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35 - Δεξιό βέλος"/>
          <p:cNvSpPr>
            <a:spLocks noChangeAspect="1"/>
          </p:cNvSpPr>
          <p:nvPr/>
        </p:nvSpPr>
        <p:spPr>
          <a:xfrm rot="5400000">
            <a:off x="5622566" y="5708640"/>
            <a:ext cx="437435" cy="2016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35 - Δεξιό βέλος"/>
          <p:cNvSpPr>
            <a:spLocks noChangeAspect="1"/>
          </p:cNvSpPr>
          <p:nvPr/>
        </p:nvSpPr>
        <p:spPr>
          <a:xfrm rot="5400000">
            <a:off x="5293086" y="5709262"/>
            <a:ext cx="437432" cy="200361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35 - Δεξιό βέλος"/>
          <p:cNvSpPr>
            <a:spLocks noChangeAspect="1"/>
          </p:cNvSpPr>
          <p:nvPr/>
        </p:nvSpPr>
        <p:spPr>
          <a:xfrm rot="5400000">
            <a:off x="6281370" y="5708644"/>
            <a:ext cx="437435" cy="2016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35 - Δεξιό βέλος"/>
          <p:cNvSpPr>
            <a:spLocks noChangeAspect="1"/>
          </p:cNvSpPr>
          <p:nvPr/>
        </p:nvSpPr>
        <p:spPr>
          <a:xfrm rot="5400000">
            <a:off x="5948987" y="5709258"/>
            <a:ext cx="437432" cy="200361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35 - Δεξιό βέλος"/>
          <p:cNvSpPr>
            <a:spLocks noChangeAspect="1"/>
          </p:cNvSpPr>
          <p:nvPr/>
        </p:nvSpPr>
        <p:spPr>
          <a:xfrm rot="5400000">
            <a:off x="6948900" y="5711539"/>
            <a:ext cx="437435" cy="2016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35 - Δεξιό βέλος"/>
          <p:cNvSpPr>
            <a:spLocks noChangeAspect="1"/>
          </p:cNvSpPr>
          <p:nvPr/>
        </p:nvSpPr>
        <p:spPr>
          <a:xfrm rot="5400000">
            <a:off x="6618255" y="5709258"/>
            <a:ext cx="437432" cy="20036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132390" y="4880193"/>
            <a:ext cx="774658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i="1" dirty="0">
                <a:solidFill>
                  <a:schemeClr val="accent6">
                    <a:lumMod val="75000"/>
                  </a:schemeClr>
                </a:solidFill>
                <a:latin typeface="Euphemia" pitchFamily="34" charset="0"/>
              </a:rPr>
              <a:t>class 1</a:t>
            </a:r>
            <a:endParaRPr lang="el-GR" sz="12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1055373" y="4880193"/>
            <a:ext cx="679533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i="1" dirty="0">
                <a:solidFill>
                  <a:srgbClr val="009900"/>
                </a:solidFill>
                <a:latin typeface="Euphemia" pitchFamily="34" charset="0"/>
              </a:rPr>
              <a:t>class 2</a:t>
            </a:r>
            <a:endParaRPr lang="el-GR" sz="1200" i="1" dirty="0">
              <a:solidFill>
                <a:srgbClr val="009900"/>
              </a:solidFill>
            </a:endParaRPr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1899113" y="4880193"/>
            <a:ext cx="732189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i="1" dirty="0">
                <a:solidFill>
                  <a:srgbClr val="0070C0"/>
                </a:solidFill>
                <a:latin typeface="Euphemia" pitchFamily="34" charset="0"/>
              </a:rPr>
              <a:t>class 3</a:t>
            </a:r>
            <a:endParaRPr lang="el-GR" sz="1200" i="1" dirty="0">
              <a:solidFill>
                <a:srgbClr val="0070C0"/>
              </a:solidFill>
            </a:endParaRPr>
          </a:p>
        </p:txBody>
      </p:sp>
      <p:sp>
        <p:nvSpPr>
          <p:cNvPr id="29" name="35 - Δεξιό βέλος"/>
          <p:cNvSpPr>
            <a:spLocks noChangeAspect="1"/>
          </p:cNvSpPr>
          <p:nvPr/>
        </p:nvSpPr>
        <p:spPr>
          <a:xfrm>
            <a:off x="8313334" y="3885514"/>
            <a:ext cx="437435" cy="2016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35 - Δεξιό βέλος"/>
          <p:cNvSpPr>
            <a:spLocks noChangeAspect="1"/>
          </p:cNvSpPr>
          <p:nvPr/>
        </p:nvSpPr>
        <p:spPr>
          <a:xfrm>
            <a:off x="8311649" y="3603896"/>
            <a:ext cx="437432" cy="200361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35 - Δεξιό βέλος"/>
          <p:cNvSpPr>
            <a:spLocks noChangeAspect="1"/>
          </p:cNvSpPr>
          <p:nvPr/>
        </p:nvSpPr>
        <p:spPr>
          <a:xfrm>
            <a:off x="8311631" y="4236942"/>
            <a:ext cx="437432" cy="20036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35 - Δεξιό βέλος"/>
          <p:cNvSpPr>
            <a:spLocks noChangeAspect="1"/>
          </p:cNvSpPr>
          <p:nvPr/>
        </p:nvSpPr>
        <p:spPr>
          <a:xfrm>
            <a:off x="8308582" y="5004266"/>
            <a:ext cx="437435" cy="201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3" name="35 - Δεξιό βέλος"/>
          <p:cNvSpPr>
            <a:spLocks noChangeAspect="1"/>
          </p:cNvSpPr>
          <p:nvPr/>
        </p:nvSpPr>
        <p:spPr>
          <a:xfrm>
            <a:off x="8308582" y="4658553"/>
            <a:ext cx="437432" cy="200361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9945870"/>
              </p:ext>
            </p:extLst>
          </p:nvPr>
        </p:nvGraphicFramePr>
        <p:xfrm>
          <a:off x="8783200" y="3465550"/>
          <a:ext cx="252412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71" name="Equation" r:id="rId10" imgW="177480" imgH="507960" progId="Equation.DSMT4">
                  <p:embed/>
                </p:oleObj>
              </mc:Choice>
              <mc:Fallback>
                <p:oleObj name="Equation" r:id="rId10" imgW="17748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3200" y="3465550"/>
                        <a:ext cx="252412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9834046"/>
              </p:ext>
            </p:extLst>
          </p:nvPr>
        </p:nvGraphicFramePr>
        <p:xfrm>
          <a:off x="8785363" y="4176171"/>
          <a:ext cx="25241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72" name="Equation" r:id="rId12" imgW="177480" imgH="253800" progId="Equation.DSMT4">
                  <p:embed/>
                </p:oleObj>
              </mc:Choice>
              <mc:Fallback>
                <p:oleObj name="Equation" r:id="rId12" imgW="1774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5363" y="4176171"/>
                        <a:ext cx="252413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367500"/>
              </p:ext>
            </p:extLst>
          </p:nvPr>
        </p:nvGraphicFramePr>
        <p:xfrm>
          <a:off x="8783140" y="4554183"/>
          <a:ext cx="27146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73" name="Equation" r:id="rId14" imgW="190440" imgH="761760" progId="Equation.DSMT4">
                  <p:embed/>
                </p:oleObj>
              </mc:Choice>
              <mc:Fallback>
                <p:oleObj name="Equation" r:id="rId14" imgW="19044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3140" y="4554183"/>
                        <a:ext cx="271462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41"/>
          <p:cNvSpPr/>
          <p:nvPr/>
        </p:nvSpPr>
        <p:spPr>
          <a:xfrm>
            <a:off x="4143163" y="4431051"/>
            <a:ext cx="940961" cy="426008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3" name="Rectangle 42"/>
          <p:cNvSpPr/>
          <p:nvPr/>
        </p:nvSpPr>
        <p:spPr>
          <a:xfrm>
            <a:off x="957542" y="4450006"/>
            <a:ext cx="862365" cy="4267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4" name="Rectangle 43"/>
          <p:cNvSpPr/>
          <p:nvPr/>
        </p:nvSpPr>
        <p:spPr>
          <a:xfrm>
            <a:off x="1864095" y="4450006"/>
            <a:ext cx="802227" cy="426788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5" name="35 - Δεξιό βέλος"/>
          <p:cNvSpPr>
            <a:spLocks noChangeAspect="1"/>
          </p:cNvSpPr>
          <p:nvPr/>
        </p:nvSpPr>
        <p:spPr>
          <a:xfrm>
            <a:off x="8312444" y="5358438"/>
            <a:ext cx="437435" cy="201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6" name="35 - Δεξιό βέλος"/>
          <p:cNvSpPr>
            <a:spLocks noChangeAspect="1"/>
          </p:cNvSpPr>
          <p:nvPr/>
        </p:nvSpPr>
        <p:spPr>
          <a:xfrm rot="5400000">
            <a:off x="7238818" y="5716448"/>
            <a:ext cx="437435" cy="201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7" name="35 - Δεξιό βέλος"/>
          <p:cNvSpPr>
            <a:spLocks noChangeAspect="1"/>
          </p:cNvSpPr>
          <p:nvPr/>
        </p:nvSpPr>
        <p:spPr>
          <a:xfrm rot="5400000">
            <a:off x="7906348" y="5719343"/>
            <a:ext cx="437435" cy="20160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8" name="35 - Δεξιό βέλος"/>
          <p:cNvSpPr>
            <a:spLocks noChangeAspect="1"/>
          </p:cNvSpPr>
          <p:nvPr/>
        </p:nvSpPr>
        <p:spPr>
          <a:xfrm rot="5400000">
            <a:off x="7575703" y="5717062"/>
            <a:ext cx="437432" cy="200361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068030"/>
              </p:ext>
            </p:extLst>
          </p:nvPr>
        </p:nvGraphicFramePr>
        <p:xfrm>
          <a:off x="1158" y="4451797"/>
          <a:ext cx="3030538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74" name="Equation" r:id="rId16" imgW="1790640" imgH="253800" progId="Equation.DSMT4">
                  <p:embed/>
                </p:oleObj>
              </mc:Choice>
              <mc:Fallback>
                <p:oleObj name="Equation" r:id="rId16" imgW="17906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" y="4451797"/>
                        <a:ext cx="3030538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196145"/>
              </p:ext>
            </p:extLst>
          </p:nvPr>
        </p:nvGraphicFramePr>
        <p:xfrm>
          <a:off x="3046184" y="4386635"/>
          <a:ext cx="2246312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75" name="Equation" r:id="rId18" imgW="1320480" imgH="304560" progId="Equation.DSMT4">
                  <p:embed/>
                </p:oleObj>
              </mc:Choice>
              <mc:Fallback>
                <p:oleObj name="Equation" r:id="rId18" imgW="132048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6184" y="4386635"/>
                        <a:ext cx="2246312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0044"/>
              </p:ext>
            </p:extLst>
          </p:nvPr>
        </p:nvGraphicFramePr>
        <p:xfrm>
          <a:off x="5291984" y="3547616"/>
          <a:ext cx="3051175" cy="210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76" name="Equation" r:id="rId20" imgW="1993680" imgH="1371600" progId="Equation.DSMT4">
                  <p:embed/>
                </p:oleObj>
              </mc:Choice>
              <mc:Fallback>
                <p:oleObj name="Equation" r:id="rId20" imgW="1993680" imgH="1371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291984" y="3547616"/>
                        <a:ext cx="3051175" cy="210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ounded Rectangle 64"/>
          <p:cNvSpPr/>
          <p:nvPr/>
        </p:nvSpPr>
        <p:spPr>
          <a:xfrm>
            <a:off x="185218" y="2958632"/>
            <a:ext cx="3314453" cy="10187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Find a transformation forcing instances from the same speaker to have similar sparse representation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468022"/>
              </p:ext>
            </p:extLst>
          </p:nvPr>
        </p:nvGraphicFramePr>
        <p:xfrm>
          <a:off x="3614265" y="2962593"/>
          <a:ext cx="32385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77" name="Equation" r:id="rId22" imgW="152280" imgH="177480" progId="Equation.DSMT4">
                  <p:embed/>
                </p:oleObj>
              </mc:Choice>
              <mc:Fallback>
                <p:oleObj name="Equation" r:id="rId22" imgW="152280" imgH="17748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4265" y="2962593"/>
                        <a:ext cx="323850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rc 2"/>
          <p:cNvSpPr/>
          <p:nvPr/>
        </p:nvSpPr>
        <p:spPr>
          <a:xfrm rot="18791612">
            <a:off x="3789766" y="2894250"/>
            <a:ext cx="1309301" cy="1293707"/>
          </a:xfrm>
          <a:prstGeom prst="arc">
            <a:avLst/>
          </a:prstGeom>
          <a:ln w="285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68750"/>
              </p:ext>
            </p:extLst>
          </p:nvPr>
        </p:nvGraphicFramePr>
        <p:xfrm>
          <a:off x="4242009" y="2492896"/>
          <a:ext cx="404813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78" name="Equation" r:id="rId24" imgW="190440" imgH="164880" progId="Equation.DSMT4">
                  <p:embed/>
                </p:oleObj>
              </mc:Choice>
              <mc:Fallback>
                <p:oleObj name="Equation" r:id="rId24" imgW="190440" imgH="1648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2009" y="2492896"/>
                        <a:ext cx="404813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576072"/>
              </p:ext>
            </p:extLst>
          </p:nvPr>
        </p:nvGraphicFramePr>
        <p:xfrm>
          <a:off x="4947022" y="2961132"/>
          <a:ext cx="296862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79" name="Equation" r:id="rId26" imgW="139680" imgH="164880" progId="Equation.DSMT4">
                  <p:embed/>
                </p:oleObj>
              </mc:Choice>
              <mc:Fallback>
                <p:oleObj name="Equation" r:id="rId26" imgW="139680" imgH="1648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7022" y="2961132"/>
                        <a:ext cx="296862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053897"/>
              </p:ext>
            </p:extLst>
          </p:nvPr>
        </p:nvGraphicFramePr>
        <p:xfrm>
          <a:off x="1259632" y="4048029"/>
          <a:ext cx="350838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80" name="Equation" r:id="rId28" imgW="164880" imgH="177480" progId="Equation.DSMT4">
                  <p:embed/>
                </p:oleObj>
              </mc:Choice>
              <mc:Fallback>
                <p:oleObj name="Equation" r:id="rId28" imgW="164880" imgH="177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4048029"/>
                        <a:ext cx="350838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174545"/>
              </p:ext>
            </p:extLst>
          </p:nvPr>
        </p:nvGraphicFramePr>
        <p:xfrm>
          <a:off x="3960118" y="4052253"/>
          <a:ext cx="32385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81" name="Equation" r:id="rId30" imgW="152280" imgH="164880" progId="Equation.DSMT4">
                  <p:embed/>
                </p:oleObj>
              </mc:Choice>
              <mc:Fallback>
                <p:oleObj name="Equation" r:id="rId30" imgW="152280" imgH="1648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0118" y="4052253"/>
                        <a:ext cx="323850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3344927"/>
              </p:ext>
            </p:extLst>
          </p:nvPr>
        </p:nvGraphicFramePr>
        <p:xfrm>
          <a:off x="6750050" y="3006154"/>
          <a:ext cx="296863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282" name="Equation" r:id="rId32" imgW="139680" imgH="164880" progId="Equation.DSMT4">
                  <p:embed/>
                </p:oleObj>
              </mc:Choice>
              <mc:Fallback>
                <p:oleObj name="Equation" r:id="rId32" imgW="139680" imgH="16488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0050" y="3006154"/>
                        <a:ext cx="296863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336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 animBg="1"/>
      <p:bldP spid="33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65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dictionary sparse coding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24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Enhance discriminability of sparse codes</a:t>
            </a:r>
            <a:endParaRPr lang="en-US" sz="2200" b="1" dirty="0"/>
          </a:p>
          <a:p>
            <a:pPr lvl="1"/>
            <a:r>
              <a:rPr lang="en-US" sz="1900" dirty="0">
                <a:sym typeface="Wingdings" pitchFamily="2" charset="2"/>
              </a:rPr>
              <a:t>Enforce features from the same class to have similar sparse representation</a:t>
            </a:r>
            <a:endParaRPr lang="en-US" sz="2200" b="1" dirty="0">
              <a:sym typeface="Wingdings" pitchFamily="2" charset="2"/>
            </a:endParaRPr>
          </a:p>
          <a:p>
            <a:pPr lvl="2"/>
            <a:r>
              <a:rPr lang="en-US" sz="1600" dirty="0">
                <a:sym typeface="Wingdings" pitchFamily="2" charset="2"/>
              </a:rPr>
              <a:t>Discriminative sparse codes of</a:t>
            </a:r>
          </a:p>
          <a:p>
            <a:pPr marL="594360" lvl="2" indent="0">
              <a:buNone/>
            </a:pPr>
            <a:r>
              <a:rPr lang="en-US" sz="1600" dirty="0">
                <a:sym typeface="Wingdings" pitchFamily="2" charset="2"/>
              </a:rPr>
              <a:t>    training features</a:t>
            </a:r>
            <a:r>
              <a:rPr lang="en-US" sz="1600" b="1" dirty="0">
                <a:sym typeface="Wingdings" pitchFamily="2" charset="2"/>
              </a:rPr>
              <a:t> V</a:t>
            </a:r>
            <a:endParaRPr lang="en-US" sz="1600" dirty="0">
              <a:sym typeface="Wingdings" pitchFamily="2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07616" y="4151105"/>
            <a:ext cx="801094" cy="42600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Rectangle 14"/>
          <p:cNvSpPr/>
          <p:nvPr/>
        </p:nvSpPr>
        <p:spPr>
          <a:xfrm>
            <a:off x="1750118" y="3360331"/>
            <a:ext cx="865974" cy="29778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1221191" y="4581292"/>
            <a:ext cx="774658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i="1" dirty="0">
                <a:solidFill>
                  <a:schemeClr val="accent6">
                    <a:lumMod val="75000"/>
                  </a:schemeClr>
                </a:solidFill>
                <a:latin typeface="Euphemia" pitchFamily="34" charset="0"/>
              </a:rPr>
              <a:t>class 1</a:t>
            </a:r>
            <a:endParaRPr lang="el-GR" sz="12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2144174" y="4581292"/>
            <a:ext cx="679533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i="1" dirty="0">
                <a:solidFill>
                  <a:srgbClr val="009900"/>
                </a:solidFill>
                <a:latin typeface="Euphemia" pitchFamily="34" charset="0"/>
              </a:rPr>
              <a:t>class 2</a:t>
            </a:r>
            <a:endParaRPr lang="el-GR" sz="1200" i="1" dirty="0">
              <a:solidFill>
                <a:srgbClr val="009900"/>
              </a:solidFill>
            </a:endParaRPr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2987914" y="4581292"/>
            <a:ext cx="732189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i="1" dirty="0">
                <a:solidFill>
                  <a:srgbClr val="0070C0"/>
                </a:solidFill>
                <a:latin typeface="Euphemia" pitchFamily="34" charset="0"/>
              </a:rPr>
              <a:t>class 3</a:t>
            </a:r>
            <a:endParaRPr lang="el-GR" sz="1200" i="1" dirty="0">
              <a:solidFill>
                <a:srgbClr val="0070C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046343" y="4151105"/>
            <a:ext cx="862365" cy="42678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4" name="Rectangle 43"/>
          <p:cNvSpPr/>
          <p:nvPr/>
        </p:nvSpPr>
        <p:spPr>
          <a:xfrm>
            <a:off x="2952896" y="4151105"/>
            <a:ext cx="802227" cy="426788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2" name="Rounded Rectangle 51"/>
          <p:cNvSpPr/>
          <p:nvPr/>
        </p:nvSpPr>
        <p:spPr>
          <a:xfrm>
            <a:off x="1063974" y="3140968"/>
            <a:ext cx="6814449" cy="72008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855509"/>
              </p:ext>
            </p:extLst>
          </p:nvPr>
        </p:nvGraphicFramePr>
        <p:xfrm>
          <a:off x="1177925" y="3235325"/>
          <a:ext cx="665956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5" name="Equation" r:id="rId4" imgW="4508280" imgH="368280" progId="Equation.DSMT4">
                  <p:embed/>
                </p:oleObj>
              </mc:Choice>
              <mc:Fallback>
                <p:oleObj name="Equation" r:id="rId4" imgW="450828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7925" y="3235325"/>
                        <a:ext cx="6659563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ounded Rectangle 53"/>
          <p:cNvSpPr/>
          <p:nvPr/>
        </p:nvSpPr>
        <p:spPr>
          <a:xfrm>
            <a:off x="1033728" y="4073476"/>
            <a:ext cx="3250281" cy="1218406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9792203"/>
              </p:ext>
            </p:extLst>
          </p:nvPr>
        </p:nvGraphicFramePr>
        <p:xfrm>
          <a:off x="1152266" y="4173538"/>
          <a:ext cx="30670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6" name="Equation" r:id="rId6" imgW="1549080" imgH="279360" progId="Equation.DSMT4">
                  <p:embed/>
                </p:oleObj>
              </mc:Choice>
              <mc:Fallback>
                <p:oleObj name="Equation" r:id="rId6" imgW="154908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52266" y="4173538"/>
                        <a:ext cx="3067050" cy="55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54790"/>
              </p:ext>
            </p:extLst>
          </p:nvPr>
        </p:nvGraphicFramePr>
        <p:xfrm>
          <a:off x="1222099" y="4740275"/>
          <a:ext cx="28924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7" name="Equation" r:id="rId8" imgW="1485720" imgH="253800" progId="Equation.DSMT4">
                  <p:embed/>
                </p:oleObj>
              </mc:Choice>
              <mc:Fallback>
                <p:oleObj name="Equation" r:id="rId8" imgW="14857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099" y="4740275"/>
                        <a:ext cx="28924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" name="Picture 3" descr="C:\Users\admin\AppData\Local\Microsoft\Windows\Temporary Internet Files\Content.IE5\TOA44BSW\MC910217683[1]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494" y="4797152"/>
            <a:ext cx="1522145" cy="122827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8" name="Curved Connector 57"/>
          <p:cNvCxnSpPr>
            <a:stCxn id="59" idx="4"/>
          </p:cNvCxnSpPr>
          <p:nvPr/>
        </p:nvCxnSpPr>
        <p:spPr>
          <a:xfrm rot="16200000" flipH="1">
            <a:off x="4078348" y="3636408"/>
            <a:ext cx="1151972" cy="1147212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3949496" y="3312143"/>
            <a:ext cx="262464" cy="321885"/>
          </a:xfrm>
          <a:prstGeom prst="ellipse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0" name="Text Box 17"/>
          <p:cNvSpPr txBox="1">
            <a:spLocks noChangeArrowheads="1"/>
          </p:cNvSpPr>
          <p:nvPr/>
        </p:nvSpPr>
        <p:spPr bwMode="auto">
          <a:xfrm>
            <a:off x="2926750" y="5306282"/>
            <a:ext cx="1860120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reconstruction error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61" name="Text Box 17"/>
          <p:cNvSpPr txBox="1">
            <a:spLocks noChangeArrowheads="1"/>
          </p:cNvSpPr>
          <p:nvPr/>
        </p:nvSpPr>
        <p:spPr bwMode="auto">
          <a:xfrm>
            <a:off x="6228184" y="5300937"/>
            <a:ext cx="1860120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discriminative sparse-code error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4577090" y="3291922"/>
            <a:ext cx="262464" cy="321885"/>
          </a:xfrm>
          <a:prstGeom prst="ellipse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63" name="Curved Connector 62"/>
          <p:cNvCxnSpPr/>
          <p:nvPr/>
        </p:nvCxnSpPr>
        <p:spPr>
          <a:xfrm rot="5400000" flipH="1" flipV="1">
            <a:off x="4563566" y="2623213"/>
            <a:ext cx="825226" cy="512191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4" name="Text Box 17"/>
          <p:cNvSpPr txBox="1">
            <a:spLocks noChangeArrowheads="1"/>
          </p:cNvSpPr>
          <p:nvPr/>
        </p:nvSpPr>
        <p:spPr bwMode="auto">
          <a:xfrm>
            <a:off x="4788024" y="2060848"/>
            <a:ext cx="3573692" cy="10156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transforms the original sparse codes in order to enhance discriminative power</a:t>
            </a:r>
            <a:endParaRPr lang="el-GR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43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/>
      <p:bldP spid="61" grpId="0"/>
      <p:bldP spid="62" grpId="0" animBg="1"/>
      <p:bldP spid="6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val 38"/>
          <p:cNvSpPr/>
          <p:nvPr/>
        </p:nvSpPr>
        <p:spPr>
          <a:xfrm>
            <a:off x="2339752" y="3429000"/>
            <a:ext cx="936104" cy="1199368"/>
          </a:xfrm>
          <a:prstGeom prst="ellipse">
            <a:avLst/>
          </a:prstGeom>
          <a:solidFill>
            <a:srgbClr val="FF505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Oval 37"/>
          <p:cNvSpPr/>
          <p:nvPr/>
        </p:nvSpPr>
        <p:spPr>
          <a:xfrm>
            <a:off x="1434693" y="3429000"/>
            <a:ext cx="648072" cy="119936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Oval 10"/>
          <p:cNvSpPr/>
          <p:nvPr/>
        </p:nvSpPr>
        <p:spPr>
          <a:xfrm>
            <a:off x="251520" y="3429000"/>
            <a:ext cx="936104" cy="119936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dictionary sparse coding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25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Sparse codes        inputs to a linear classifier</a:t>
            </a:r>
          </a:p>
          <a:p>
            <a:r>
              <a:rPr lang="en-US" sz="2200" b="1" i="1" dirty="0">
                <a:sym typeface="Wingdings" pitchFamily="2" charset="2"/>
              </a:rPr>
              <a:t>Goal        </a:t>
            </a:r>
            <a:r>
              <a:rPr lang="en-US" sz="2200" dirty="0">
                <a:sym typeface="Wingdings" pitchFamily="2" charset="2"/>
              </a:rPr>
              <a:t>reduce classification error</a:t>
            </a:r>
            <a:endParaRPr lang="en-US" sz="2200" b="1" i="1" dirty="0">
              <a:sym typeface="Wingdings" pitchFamily="2" charset="2"/>
            </a:endParaRPr>
          </a:p>
        </p:txBody>
      </p:sp>
      <p:sp>
        <p:nvSpPr>
          <p:cNvPr id="65" name="Right Arrow 64"/>
          <p:cNvSpPr/>
          <p:nvPr/>
        </p:nvSpPr>
        <p:spPr>
          <a:xfrm>
            <a:off x="2675409" y="1244377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Arrow 65"/>
          <p:cNvSpPr/>
          <p:nvPr/>
        </p:nvSpPr>
        <p:spPr>
          <a:xfrm>
            <a:off x="1576239" y="1634133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ounded Rectangle 88"/>
          <p:cNvSpPr/>
          <p:nvPr/>
        </p:nvSpPr>
        <p:spPr>
          <a:xfrm>
            <a:off x="4512403" y="3289251"/>
            <a:ext cx="541866" cy="9652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0" name="Rounded Rectangle 89"/>
          <p:cNvSpPr/>
          <p:nvPr/>
        </p:nvSpPr>
        <p:spPr>
          <a:xfrm>
            <a:off x="5138936" y="3289251"/>
            <a:ext cx="287867" cy="9652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1" name="Rounded Rectangle 90"/>
          <p:cNvSpPr/>
          <p:nvPr/>
        </p:nvSpPr>
        <p:spPr>
          <a:xfrm>
            <a:off x="5503002" y="3289251"/>
            <a:ext cx="541866" cy="965200"/>
          </a:xfrm>
          <a:prstGeom prst="roundRect">
            <a:avLst/>
          </a:prstGeom>
          <a:gradFill>
            <a:gsLst>
              <a:gs pos="0">
                <a:schemeClr val="accent2">
                  <a:shade val="51000"/>
                  <a:satMod val="130000"/>
                </a:schemeClr>
              </a:gs>
              <a:gs pos="88000">
                <a:srgbClr val="FF2A07"/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2" name="Text Box 17"/>
          <p:cNvSpPr txBox="1">
            <a:spLocks noChangeArrowheads="1"/>
          </p:cNvSpPr>
          <p:nvPr/>
        </p:nvSpPr>
        <p:spPr bwMode="auto">
          <a:xfrm>
            <a:off x="35496" y="2278613"/>
            <a:ext cx="2734733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i="1" dirty="0">
                <a:solidFill>
                  <a:srgbClr val="FF0000"/>
                </a:solidFill>
                <a:latin typeface="Gill Sans MT" pitchFamily="34" charset="0"/>
              </a:rPr>
              <a:t>e.g. S=3 speakers and</a:t>
            </a:r>
            <a:br>
              <a:rPr lang="en-US" i="1" dirty="0">
                <a:solidFill>
                  <a:srgbClr val="FF0000"/>
                </a:solidFill>
                <a:latin typeface="Gill Sans MT" pitchFamily="34" charset="0"/>
              </a:rPr>
            </a:br>
            <a:r>
              <a:rPr lang="en-US" i="1" dirty="0">
                <a:solidFill>
                  <a:srgbClr val="FF0000"/>
                </a:solidFill>
                <a:latin typeface="Gill Sans MT" pitchFamily="34" charset="0"/>
              </a:rPr>
              <a:t>N=5 training samples</a:t>
            </a:r>
            <a:endParaRPr lang="el-GR" i="1" dirty="0">
              <a:solidFill>
                <a:srgbClr val="FF0000"/>
              </a:solidFill>
            </a:endParaRPr>
          </a:p>
        </p:txBody>
      </p:sp>
      <p:graphicFrame>
        <p:nvGraphicFramePr>
          <p:cNvPr id="110" name="Object 10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7836115"/>
              </p:ext>
            </p:extLst>
          </p:nvPr>
        </p:nvGraphicFramePr>
        <p:xfrm>
          <a:off x="3995936" y="3228552"/>
          <a:ext cx="2161172" cy="1099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162" name="Equation" r:id="rId4" imgW="1396800" imgH="711000" progId="Equation.DSMT4">
                  <p:embed/>
                </p:oleObj>
              </mc:Choice>
              <mc:Fallback>
                <p:oleObj name="Equation" r:id="rId4" imgW="1396800" imgH="71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3228552"/>
                        <a:ext cx="2161172" cy="10996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58" y="3140968"/>
            <a:ext cx="67949" cy="756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34" y="3140968"/>
            <a:ext cx="67949" cy="756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3153377"/>
            <a:ext cx="67949" cy="756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593" y="3153377"/>
            <a:ext cx="67949" cy="756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663" y="3153377"/>
            <a:ext cx="67949" cy="756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5" name="Text Box 17"/>
          <p:cNvSpPr txBox="1">
            <a:spLocks noChangeArrowheads="1"/>
          </p:cNvSpPr>
          <p:nvPr/>
        </p:nvSpPr>
        <p:spPr bwMode="auto">
          <a:xfrm>
            <a:off x="2375548" y="4794407"/>
            <a:ext cx="972316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i="1" dirty="0">
                <a:solidFill>
                  <a:srgbClr val="FF0000"/>
                </a:solidFill>
                <a:latin typeface="Euphemia" pitchFamily="34" charset="0"/>
              </a:rPr>
              <a:t>speaker 3</a:t>
            </a:r>
            <a:endParaRPr lang="el-GR" sz="1200" b="1" i="1" dirty="0">
              <a:solidFill>
                <a:srgbClr val="FF0000"/>
              </a:solidFill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1214784" y="4799127"/>
            <a:ext cx="980952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i="1" dirty="0">
                <a:solidFill>
                  <a:srgbClr val="009900"/>
                </a:solidFill>
                <a:latin typeface="Euphemia" pitchFamily="34" charset="0"/>
              </a:rPr>
              <a:t>speaker 2</a:t>
            </a:r>
            <a:endParaRPr lang="el-GR" sz="1200" b="1" i="1" dirty="0">
              <a:solidFill>
                <a:srgbClr val="009900"/>
              </a:solidFill>
            </a:endParaRP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179513" y="4806949"/>
            <a:ext cx="829614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i="1" dirty="0">
                <a:solidFill>
                  <a:srgbClr val="0070C0"/>
                </a:solidFill>
                <a:latin typeface="Euphemia" pitchFamily="34" charset="0"/>
              </a:rPr>
              <a:t>speaker1</a:t>
            </a:r>
            <a:endParaRPr lang="el-GR" sz="12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74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69327E-6 L -0.01128 0.0707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353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69327E-6 L -0.03055 0.0603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8" y="300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44737E-6 L 0.00035 0.0587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93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44737E-6 L 0.03073 0.0587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8" y="293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44737E-6 L -3.61111E-6 0.0795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7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1666 L 0.20938 0.01666 C 0.30347 0.01666 0.41927 -0.00485 0.41927 -0.02197 L 0.41927 -0.06037 " pathEditMode="relative" rAng="0" ptsTypes="FfFF">
                                      <p:cBhvr>
                                        <p:cTn id="7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55" y="-3863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1388 L 0.1941 0.01388 C 0.28107 0.01388 0.38819 -0.00625 0.38819 -0.02267 L 0.38819 -0.05899 " pathEditMode="relative" rAng="0" ptsTypes="FfFF">
                                      <p:cBhvr>
                                        <p:cTn id="7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10" y="-365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01342 L 0.17882 0.01342 C 0.25677 0.01342 0.35278 -0.0067 0.35278 -0.02267 L 0.35278 -0.05875 " pathEditMode="relative" rAng="0" ptsTypes="FfFF">
                                      <p:cBhvr>
                                        <p:cTn id="7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8" y="-36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11" grpId="0" animBg="1"/>
      <p:bldP spid="89" grpId="0" animBg="1"/>
      <p:bldP spid="90" grpId="0" animBg="1"/>
      <p:bldP spid="91" grpId="0" animBg="1"/>
      <p:bldP spid="92" grpId="0"/>
      <p:bldP spid="35" grpId="0"/>
      <p:bldP spid="35" grpId="1"/>
      <p:bldP spid="36" grpId="0"/>
      <p:bldP spid="36" grpId="1"/>
      <p:bldP spid="37" grpId="0"/>
      <p:bldP spid="37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dictionary sparse coding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25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Sparse codes        inputs to a linear classifier</a:t>
            </a:r>
          </a:p>
          <a:p>
            <a:r>
              <a:rPr lang="en-US" sz="2200" b="1" i="1" dirty="0">
                <a:sym typeface="Wingdings" pitchFamily="2" charset="2"/>
              </a:rPr>
              <a:t>Goal        </a:t>
            </a:r>
            <a:r>
              <a:rPr lang="en-US" sz="2200" dirty="0">
                <a:sym typeface="Wingdings" pitchFamily="2" charset="2"/>
              </a:rPr>
              <a:t>reduce classification error</a:t>
            </a:r>
            <a:endParaRPr lang="en-US" sz="2200" b="1" i="1" dirty="0">
              <a:sym typeface="Wingdings" pitchFamily="2" charset="2"/>
            </a:endParaRPr>
          </a:p>
        </p:txBody>
      </p:sp>
      <p:sp>
        <p:nvSpPr>
          <p:cNvPr id="65" name="Right Arrow 64"/>
          <p:cNvSpPr/>
          <p:nvPr/>
        </p:nvSpPr>
        <p:spPr>
          <a:xfrm>
            <a:off x="2675409" y="1244377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Arrow 65"/>
          <p:cNvSpPr/>
          <p:nvPr/>
        </p:nvSpPr>
        <p:spPr>
          <a:xfrm>
            <a:off x="1576239" y="1634133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ounded Rectangle 92"/>
          <p:cNvSpPr/>
          <p:nvPr/>
        </p:nvSpPr>
        <p:spPr>
          <a:xfrm>
            <a:off x="5274734" y="2600004"/>
            <a:ext cx="1261531" cy="50405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4" name="Rounded Rectangle 93"/>
          <p:cNvSpPr/>
          <p:nvPr/>
        </p:nvSpPr>
        <p:spPr>
          <a:xfrm>
            <a:off x="558803" y="2583070"/>
            <a:ext cx="1417639" cy="50405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95" name="Object 9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018166"/>
              </p:ext>
            </p:extLst>
          </p:nvPr>
        </p:nvGraphicFramePr>
        <p:xfrm>
          <a:off x="584192" y="2685432"/>
          <a:ext cx="1357313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65" name="Equation" r:id="rId4" imgW="850680" imgH="203040" progId="Equation.DSMT4">
                  <p:embed/>
                </p:oleObj>
              </mc:Choice>
              <mc:Fallback>
                <p:oleObj name="Equation" r:id="rId4" imgW="850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4192" y="2685432"/>
                        <a:ext cx="1357313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Cloud Callout 95"/>
          <p:cNvSpPr/>
          <p:nvPr/>
        </p:nvSpPr>
        <p:spPr>
          <a:xfrm rot="1392819">
            <a:off x="2458826" y="2298231"/>
            <a:ext cx="2278767" cy="985536"/>
          </a:xfrm>
          <a:prstGeom prst="cloudCallou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consider classification error</a:t>
            </a:r>
            <a:endParaRPr lang="el-GR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97" name="Object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8862699"/>
              </p:ext>
            </p:extLst>
          </p:nvPr>
        </p:nvGraphicFramePr>
        <p:xfrm>
          <a:off x="5397473" y="2637278"/>
          <a:ext cx="10731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66" name="Equation" r:id="rId6" imgW="672840" imgH="279360" progId="Equation.DSMT4">
                  <p:embed/>
                </p:oleObj>
              </mc:Choice>
              <mc:Fallback>
                <p:oleObj name="Equation" r:id="rId6" imgW="67284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97473" y="2637278"/>
                        <a:ext cx="107315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" name="Right Arrow 97"/>
          <p:cNvSpPr/>
          <p:nvPr/>
        </p:nvSpPr>
        <p:spPr>
          <a:xfrm>
            <a:off x="2108580" y="2691536"/>
            <a:ext cx="504056" cy="32403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9" name="Right Arrow 98"/>
          <p:cNvSpPr/>
          <p:nvPr/>
        </p:nvSpPr>
        <p:spPr>
          <a:xfrm>
            <a:off x="4661096" y="2693196"/>
            <a:ext cx="504056" cy="32403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0" name="Rounded Rectangle 99"/>
          <p:cNvSpPr/>
          <p:nvPr/>
        </p:nvSpPr>
        <p:spPr>
          <a:xfrm>
            <a:off x="273137" y="3775692"/>
            <a:ext cx="8506800" cy="6192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1" name="Right Arrow 100"/>
          <p:cNvSpPr/>
          <p:nvPr/>
        </p:nvSpPr>
        <p:spPr>
          <a:xfrm rot="5400000">
            <a:off x="5688273" y="3262805"/>
            <a:ext cx="442866" cy="32403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02" name="Object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692004"/>
              </p:ext>
            </p:extLst>
          </p:nvPr>
        </p:nvGraphicFramePr>
        <p:xfrm>
          <a:off x="403225" y="3835400"/>
          <a:ext cx="827246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67" name="Equation" r:id="rId8" imgW="5600520" imgH="368280" progId="Equation.DSMT4">
                  <p:embed/>
                </p:oleObj>
              </mc:Choice>
              <mc:Fallback>
                <p:oleObj name="Equation" r:id="rId8" imgW="560052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3835400"/>
                        <a:ext cx="8272463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" name="Rounded Rectangle 102"/>
          <p:cNvSpPr/>
          <p:nvPr/>
        </p:nvSpPr>
        <p:spPr>
          <a:xfrm>
            <a:off x="973672" y="4838312"/>
            <a:ext cx="6942665" cy="132542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4" name="Right Arrow 103"/>
          <p:cNvSpPr/>
          <p:nvPr/>
        </p:nvSpPr>
        <p:spPr>
          <a:xfrm rot="5400000">
            <a:off x="4167673" y="4471323"/>
            <a:ext cx="300652" cy="32403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06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912476"/>
              </p:ext>
            </p:extLst>
          </p:nvPr>
        </p:nvGraphicFramePr>
        <p:xfrm>
          <a:off x="1095375" y="4876800"/>
          <a:ext cx="6692900" cy="126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68" name="Equation" r:id="rId10" imgW="4533840" imgH="850680" progId="Equation.DSMT4">
                  <p:embed/>
                </p:oleObj>
              </mc:Choice>
              <mc:Fallback>
                <p:oleObj name="Equation" r:id="rId10" imgW="4533840" imgH="850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75" y="4876800"/>
                        <a:ext cx="6692900" cy="1262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" name="Oval 106"/>
          <p:cNvSpPr/>
          <p:nvPr/>
        </p:nvSpPr>
        <p:spPr>
          <a:xfrm>
            <a:off x="5850926" y="2693130"/>
            <a:ext cx="262464" cy="321885"/>
          </a:xfrm>
          <a:prstGeom prst="ellipse">
            <a:avLst/>
          </a:prstGeom>
          <a:noFill/>
          <a:ln w="28575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108" name="Curved Connector 107"/>
          <p:cNvCxnSpPr/>
          <p:nvPr/>
        </p:nvCxnSpPr>
        <p:spPr>
          <a:xfrm flipV="1">
            <a:off x="5982158" y="2303802"/>
            <a:ext cx="554108" cy="384988"/>
          </a:xfrm>
          <a:prstGeom prst="curvedConnector3">
            <a:avLst>
              <a:gd name="adj1" fmla="val 50000"/>
            </a:avLst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9" name="Text Box 17"/>
          <p:cNvSpPr txBox="1">
            <a:spLocks noChangeArrowheads="1"/>
          </p:cNvSpPr>
          <p:nvPr/>
        </p:nvSpPr>
        <p:spPr bwMode="auto">
          <a:xfrm>
            <a:off x="5799161" y="1884726"/>
            <a:ext cx="2607735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classifier</a:t>
            </a:r>
          </a:p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parameters</a:t>
            </a:r>
            <a:endParaRPr lang="el-GR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3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 animBg="1"/>
      <p:bldP spid="103" grpId="0" animBg="1"/>
      <p:bldP spid="10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dictionary sparse coding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26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200" dirty="0"/>
          </a:p>
          <a:p>
            <a:endParaRPr lang="en-US" sz="900" dirty="0"/>
          </a:p>
          <a:p>
            <a:r>
              <a:rPr lang="en-US" sz="2200" dirty="0"/>
              <a:t>Given test instance</a:t>
            </a:r>
          </a:p>
          <a:p>
            <a:pPr lvl="1"/>
            <a:r>
              <a:rPr lang="en-US" sz="1900" dirty="0"/>
              <a:t>Compute sparse representation using the estimated dictionary</a:t>
            </a:r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endParaRPr lang="en-US" sz="1900" dirty="0"/>
          </a:p>
          <a:p>
            <a:pPr lvl="1"/>
            <a:r>
              <a:rPr lang="en-US" sz="1900" dirty="0"/>
              <a:t>Find speaker identity using the estimated classifier parameters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27655" y="1277554"/>
            <a:ext cx="4424457" cy="50405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467544" y="1249710"/>
            <a:ext cx="4784569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    How to estimate speaker identity??</a:t>
            </a:r>
            <a:endParaRPr lang="el-GR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6501842"/>
              </p:ext>
            </p:extLst>
          </p:nvPr>
        </p:nvGraphicFramePr>
        <p:xfrm>
          <a:off x="3235230" y="1834935"/>
          <a:ext cx="330490" cy="49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057" name="Equation" r:id="rId4" imgW="152280" imgH="228600" progId="Equation.DSMT4">
                  <p:embed/>
                </p:oleObj>
              </mc:Choice>
              <mc:Fallback>
                <p:oleObj name="Equation" r:id="rId4" imgW="152280" imgH="2286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30" y="1834935"/>
                        <a:ext cx="330490" cy="495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ounded Rectangle 32"/>
          <p:cNvSpPr/>
          <p:nvPr/>
        </p:nvSpPr>
        <p:spPr>
          <a:xfrm>
            <a:off x="2286000" y="2718445"/>
            <a:ext cx="4106333" cy="72008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090831"/>
              </p:ext>
            </p:extLst>
          </p:nvPr>
        </p:nvGraphicFramePr>
        <p:xfrm>
          <a:off x="2359025" y="2790528"/>
          <a:ext cx="393382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058" name="Equation" r:id="rId6" imgW="2234880" imgH="355320" progId="Equation.DSMT4">
                  <p:embed/>
                </p:oleObj>
              </mc:Choice>
              <mc:Fallback>
                <p:oleObj name="Equation" r:id="rId6" imgW="223488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025" y="2790528"/>
                        <a:ext cx="3933825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ounded Rectangle 34"/>
          <p:cNvSpPr/>
          <p:nvPr/>
        </p:nvSpPr>
        <p:spPr>
          <a:xfrm>
            <a:off x="2420536" y="4104145"/>
            <a:ext cx="3845792" cy="1197063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920392"/>
              </p:ext>
            </p:extLst>
          </p:nvPr>
        </p:nvGraphicFramePr>
        <p:xfrm>
          <a:off x="2626566" y="4680123"/>
          <a:ext cx="3379787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059" name="Equation" r:id="rId8" imgW="1777680" imgH="291960" progId="Equation.DSMT4">
                  <p:embed/>
                </p:oleObj>
              </mc:Choice>
              <mc:Fallback>
                <p:oleObj name="Equation" r:id="rId8" imgW="177768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6566" y="4680123"/>
                        <a:ext cx="3379787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875943"/>
              </p:ext>
            </p:extLst>
          </p:nvPr>
        </p:nvGraphicFramePr>
        <p:xfrm>
          <a:off x="2654957" y="4209759"/>
          <a:ext cx="16652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060" name="Equation" r:id="rId10" imgW="876240" imgH="253800" progId="Equation.DSMT4">
                  <p:embed/>
                </p:oleObj>
              </mc:Choice>
              <mc:Fallback>
                <p:oleObj name="Equation" r:id="rId10" imgW="8762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957" y="4209759"/>
                        <a:ext cx="1665287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963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I.c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27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Compared methods</a:t>
            </a:r>
          </a:p>
          <a:p>
            <a:pPr lvl="1"/>
            <a:r>
              <a:rPr lang="en-US" sz="1900" dirty="0"/>
              <a:t>SRC</a:t>
            </a:r>
          </a:p>
          <a:p>
            <a:pPr lvl="1"/>
            <a:r>
              <a:rPr lang="en-US" sz="1900" dirty="0"/>
              <a:t>Discriminative dictionary sparse coding</a:t>
            </a:r>
          </a:p>
          <a:p>
            <a:pPr lvl="1"/>
            <a:r>
              <a:rPr lang="en-US" sz="1900" dirty="0"/>
              <a:t>Gaussian mixture model (UBM-GMM)</a:t>
            </a:r>
          </a:p>
          <a:p>
            <a:pPr lvl="1"/>
            <a:endParaRPr lang="en-US" sz="800" dirty="0"/>
          </a:p>
          <a:p>
            <a:r>
              <a:rPr lang="en-US" sz="2200" dirty="0"/>
              <a:t>Speech corpus</a:t>
            </a:r>
          </a:p>
          <a:p>
            <a:pPr lvl="1"/>
            <a:r>
              <a:rPr lang="en-US" sz="1900" dirty="0"/>
              <a:t>VOICES         12 speakers</a:t>
            </a:r>
          </a:p>
          <a:p>
            <a:pPr lvl="1"/>
            <a:r>
              <a:rPr lang="en-US" sz="1900" dirty="0"/>
              <a:t>Original Fs @ 22kHz         </a:t>
            </a:r>
            <a:r>
              <a:rPr lang="en-US" sz="1900" dirty="0" err="1"/>
              <a:t>downsampling</a:t>
            </a:r>
            <a:r>
              <a:rPr lang="en-US" sz="1900" dirty="0"/>
              <a:t> @ 8kHz</a:t>
            </a:r>
          </a:p>
          <a:p>
            <a:pPr lvl="1"/>
            <a:endParaRPr lang="en-US" sz="800" dirty="0"/>
          </a:p>
          <a:p>
            <a:r>
              <a:rPr lang="en-US" sz="2200" dirty="0"/>
              <a:t>Feature extraction</a:t>
            </a:r>
          </a:p>
          <a:p>
            <a:pPr lvl="1"/>
            <a:r>
              <a:rPr lang="en-US" sz="1900" dirty="0"/>
              <a:t>Analysis window         40 </a:t>
            </a:r>
            <a:r>
              <a:rPr lang="en-US" sz="1900" dirty="0" err="1"/>
              <a:t>msec</a:t>
            </a:r>
            <a:endParaRPr lang="en-US" sz="1900" dirty="0"/>
          </a:p>
          <a:p>
            <a:pPr lvl="1"/>
            <a:r>
              <a:rPr lang="en-US" sz="1900" dirty="0"/>
              <a:t>Overlapping        50%</a:t>
            </a:r>
          </a:p>
          <a:p>
            <a:pPr lvl="1"/>
            <a:r>
              <a:rPr lang="en-US" sz="2000" dirty="0">
                <a:latin typeface="Gill Sans MT" pitchFamily="34" charset="0"/>
                <a:sym typeface="Wingdings" pitchFamily="2" charset="2"/>
              </a:rPr>
              <a:t>Mel-frequency spectrogram                               bands</a:t>
            </a:r>
            <a:endParaRPr lang="en-US" sz="1900" dirty="0"/>
          </a:p>
        </p:txBody>
      </p:sp>
      <p:sp>
        <p:nvSpPr>
          <p:cNvPr id="14" name="Right Arrow 13"/>
          <p:cNvSpPr/>
          <p:nvPr/>
        </p:nvSpPr>
        <p:spPr>
          <a:xfrm>
            <a:off x="2099345" y="3260601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444255" y="3615308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001541" y="4585320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2502818" y="4941168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146243"/>
              </p:ext>
            </p:extLst>
          </p:nvPr>
        </p:nvGraphicFramePr>
        <p:xfrm>
          <a:off x="4067423" y="5357310"/>
          <a:ext cx="620376" cy="34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51" name="Equation" r:id="rId4" imgW="368280" imgH="203040" progId="Equation.DSMT4">
                  <p:embed/>
                </p:oleObj>
              </mc:Choice>
              <mc:Fallback>
                <p:oleObj name="Equation" r:id="rId4" imgW="368280" imgH="20304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423" y="5357310"/>
                        <a:ext cx="620376" cy="342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689931"/>
              </p:ext>
            </p:extLst>
          </p:nvPr>
        </p:nvGraphicFramePr>
        <p:xfrm>
          <a:off x="5220072" y="5357309"/>
          <a:ext cx="792088" cy="299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52" name="Equation" r:id="rId6" imgW="469800" imgH="177480" progId="Equation.DSMT4">
                  <p:embed/>
                </p:oleObj>
              </mc:Choice>
              <mc:Fallback>
                <p:oleObj name="Equation" r:id="rId6" imgW="469800" imgH="177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5357309"/>
                        <a:ext cx="792088" cy="2991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ight Arrow 19"/>
          <p:cNvSpPr/>
          <p:nvPr/>
        </p:nvSpPr>
        <p:spPr>
          <a:xfrm>
            <a:off x="4725541" y="5286350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873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251520" y="2053605"/>
            <a:ext cx="6439901" cy="20162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I.c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28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Training data        10 sec per speaker</a:t>
            </a:r>
          </a:p>
          <a:p>
            <a:pPr lvl="1"/>
            <a:r>
              <a:rPr lang="en-US" sz="1900" dirty="0" err="1"/>
              <a:t>Multicondition</a:t>
            </a:r>
            <a:r>
              <a:rPr lang="en-US" sz="1900" dirty="0"/>
              <a:t> training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500" dirty="0"/>
          </a:p>
          <a:p>
            <a:pPr lvl="1"/>
            <a:r>
              <a:rPr lang="en-US" sz="1900" dirty="0"/>
              <a:t>Before </a:t>
            </a:r>
            <a:r>
              <a:rPr lang="en-US" sz="1900" dirty="0" err="1"/>
              <a:t>multicondition</a:t>
            </a:r>
            <a:r>
              <a:rPr lang="en-US" sz="1900" dirty="0"/>
              <a:t> (clean data only)        </a:t>
            </a:r>
            <a:r>
              <a:rPr lang="en-US" sz="1900" i="1" dirty="0"/>
              <a:t>T</a:t>
            </a:r>
            <a:r>
              <a:rPr lang="en-US" sz="1900" dirty="0"/>
              <a:t>=5988</a:t>
            </a:r>
          </a:p>
          <a:p>
            <a:pPr lvl="1"/>
            <a:r>
              <a:rPr lang="en-US" sz="1900" dirty="0"/>
              <a:t>After </a:t>
            </a:r>
            <a:r>
              <a:rPr lang="en-US" sz="1900" dirty="0" err="1"/>
              <a:t>multicondition</a:t>
            </a:r>
            <a:r>
              <a:rPr lang="en-US" sz="1900" dirty="0"/>
              <a:t>         </a:t>
            </a:r>
            <a:r>
              <a:rPr lang="en-US" sz="1900" i="1" dirty="0"/>
              <a:t>T</a:t>
            </a:r>
            <a:r>
              <a:rPr lang="en-US" sz="1900" dirty="0"/>
              <a:t>=23952</a:t>
            </a:r>
          </a:p>
          <a:p>
            <a:pPr lvl="1"/>
            <a:endParaRPr lang="en-US" sz="1000" dirty="0"/>
          </a:p>
          <a:p>
            <a:r>
              <a:rPr lang="en-US" sz="2200" dirty="0"/>
              <a:t>Testing data       15.6 sec per speaker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584004" y="1234852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904991" y="2237435"/>
            <a:ext cx="722285" cy="36985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282709" y="2169200"/>
            <a:ext cx="2798668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clean training data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19" name="Bent Arrow 18"/>
          <p:cNvSpPr/>
          <p:nvPr/>
        </p:nvSpPr>
        <p:spPr>
          <a:xfrm rot="5400000">
            <a:off x="3699598" y="2423247"/>
            <a:ext cx="784391" cy="765257"/>
          </a:xfrm>
          <a:prstGeom prst="ben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3995771" y="2537686"/>
            <a:ext cx="2798668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add white noise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916499" y="3359782"/>
            <a:ext cx="722285" cy="36985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Rounded Rectangle 22"/>
          <p:cNvSpPr/>
          <p:nvPr/>
        </p:nvSpPr>
        <p:spPr>
          <a:xfrm>
            <a:off x="3727093" y="3357123"/>
            <a:ext cx="722285" cy="36985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Rounded Rectangle 23"/>
          <p:cNvSpPr/>
          <p:nvPr/>
        </p:nvSpPr>
        <p:spPr>
          <a:xfrm>
            <a:off x="4531961" y="3361641"/>
            <a:ext cx="722285" cy="36985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Rounded Rectangle 24"/>
          <p:cNvSpPr/>
          <p:nvPr/>
        </p:nvSpPr>
        <p:spPr>
          <a:xfrm>
            <a:off x="5338143" y="3361641"/>
            <a:ext cx="722285" cy="369851"/>
          </a:xfrm>
          <a:prstGeom prst="roundRect">
            <a:avLst/>
          </a:prstGeom>
          <a:solidFill>
            <a:srgbClr val="FF2A07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3584192" y="3331005"/>
            <a:ext cx="966105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10 dB</a:t>
            </a:r>
            <a:endParaRPr lang="el-GR" sz="2000" i="1" dirty="0"/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4389060" y="3349171"/>
            <a:ext cx="966105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15 dB</a:t>
            </a:r>
            <a:endParaRPr lang="el-GR" sz="2000" i="1" dirty="0"/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5208890" y="3335523"/>
            <a:ext cx="966105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20 dB</a:t>
            </a:r>
            <a:endParaRPr lang="el-GR" sz="2000" i="1" dirty="0"/>
          </a:p>
        </p:txBody>
      </p:sp>
      <p:sp>
        <p:nvSpPr>
          <p:cNvPr id="29" name="Rounded Rectangle 28"/>
          <p:cNvSpPr/>
          <p:nvPr/>
        </p:nvSpPr>
        <p:spPr>
          <a:xfrm>
            <a:off x="2798380" y="3254957"/>
            <a:ext cx="3376615" cy="617898"/>
          </a:xfrm>
          <a:prstGeom prst="round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Right Arrow 30"/>
          <p:cNvSpPr/>
          <p:nvPr/>
        </p:nvSpPr>
        <p:spPr>
          <a:xfrm>
            <a:off x="5305797" y="4254996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3275856" y="4605511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2442084" y="5214342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257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I.c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29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Testing data        15.6 sec per speaker</a:t>
            </a:r>
          </a:p>
          <a:p>
            <a:pPr lvl="1"/>
            <a:r>
              <a:rPr lang="en-US" sz="1900" dirty="0"/>
              <a:t>Add noise during testing @ 0, 5, 10, 15, 20 dB</a:t>
            </a:r>
          </a:p>
          <a:p>
            <a:pPr lvl="2"/>
            <a:r>
              <a:rPr lang="en-US" sz="1600" dirty="0"/>
              <a:t>White, Speech babble, Car engine, Factory floor</a:t>
            </a:r>
          </a:p>
          <a:p>
            <a:pPr lvl="2"/>
            <a:endParaRPr lang="en-US" sz="1600" dirty="0"/>
          </a:p>
          <a:p>
            <a:r>
              <a:rPr lang="en-US" sz="2200" dirty="0"/>
              <a:t>SRC</a:t>
            </a:r>
          </a:p>
          <a:p>
            <a:pPr lvl="1"/>
            <a:r>
              <a:rPr lang="en-US" sz="1900" dirty="0" err="1"/>
              <a:t>Sparsity</a:t>
            </a:r>
            <a:r>
              <a:rPr lang="en-US" sz="1900" dirty="0"/>
              <a:t> threshold        </a:t>
            </a:r>
            <a:r>
              <a:rPr lang="en-US" sz="1900" i="1" dirty="0"/>
              <a:t>K</a:t>
            </a:r>
            <a:r>
              <a:rPr lang="en-US" sz="1900" dirty="0"/>
              <a:t>=10</a:t>
            </a:r>
          </a:p>
          <a:p>
            <a:pPr lvl="1"/>
            <a:endParaRPr lang="en-US" sz="900" dirty="0"/>
          </a:p>
          <a:p>
            <a:r>
              <a:rPr lang="en-US" sz="2200" dirty="0"/>
              <a:t>Discriminative dictionary sparse coding</a:t>
            </a:r>
          </a:p>
          <a:p>
            <a:pPr lvl="1"/>
            <a:r>
              <a:rPr lang="en-US" sz="1900" dirty="0" err="1"/>
              <a:t>Sparsity</a:t>
            </a:r>
            <a:r>
              <a:rPr lang="en-US" sz="1900" dirty="0"/>
              <a:t> threshold        </a:t>
            </a:r>
            <a:r>
              <a:rPr lang="en-US" sz="1900" i="1" dirty="0"/>
              <a:t>K</a:t>
            </a:r>
            <a:r>
              <a:rPr lang="en-US" sz="1900" dirty="0"/>
              <a:t>=25</a:t>
            </a:r>
          </a:p>
          <a:p>
            <a:pPr lvl="1"/>
            <a:r>
              <a:rPr lang="en-US" sz="1900" dirty="0"/>
              <a:t>Regularization parameters         </a:t>
            </a:r>
            <a:r>
              <a:rPr lang="el-GR" sz="1900" i="1" dirty="0">
                <a:sym typeface="Wingdings" pitchFamily="2" charset="2"/>
              </a:rPr>
              <a:t>λ</a:t>
            </a:r>
            <a:r>
              <a:rPr lang="el-GR" sz="1900" i="1" baseline="-25000" dirty="0">
                <a:sym typeface="Wingdings" pitchFamily="2" charset="2"/>
              </a:rPr>
              <a:t>1</a:t>
            </a:r>
            <a:r>
              <a:rPr lang="el-GR" sz="1900" dirty="0">
                <a:sym typeface="Wingdings" pitchFamily="2" charset="2"/>
              </a:rPr>
              <a:t>=0.25  &amp;  </a:t>
            </a:r>
            <a:r>
              <a:rPr lang="el-GR" sz="1900" i="1" dirty="0">
                <a:sym typeface="Wingdings" pitchFamily="2" charset="2"/>
              </a:rPr>
              <a:t>λ</a:t>
            </a:r>
            <a:r>
              <a:rPr lang="el-GR" sz="1900" i="1" baseline="-25000" dirty="0">
                <a:sym typeface="Wingdings" pitchFamily="2" charset="2"/>
              </a:rPr>
              <a:t>2</a:t>
            </a:r>
            <a:r>
              <a:rPr lang="el-GR" sz="1900" dirty="0">
                <a:sym typeface="Wingdings" pitchFamily="2" charset="2"/>
              </a:rPr>
              <a:t>=2.25</a:t>
            </a:r>
            <a:endParaRPr lang="en-US" sz="1900" dirty="0">
              <a:sym typeface="Wingdings" pitchFamily="2" charset="2"/>
            </a:endParaRPr>
          </a:p>
          <a:p>
            <a:pPr lvl="1"/>
            <a:endParaRPr lang="en-US" sz="900" dirty="0">
              <a:sym typeface="Wingdings" pitchFamily="2" charset="2"/>
            </a:endParaRPr>
          </a:p>
          <a:p>
            <a:r>
              <a:rPr lang="en-US" sz="2200" dirty="0"/>
              <a:t>UBM-GMM</a:t>
            </a:r>
          </a:p>
          <a:p>
            <a:pPr lvl="1"/>
            <a:r>
              <a:rPr lang="en-US" sz="1900" dirty="0"/>
              <a:t>Diagonal covariance matrix</a:t>
            </a:r>
          </a:p>
          <a:p>
            <a:pPr lvl="1"/>
            <a:r>
              <a:rPr lang="en-US" sz="1900" dirty="0"/>
              <a:t>64 Gaussian mixtures</a:t>
            </a:r>
            <a:endParaRPr lang="en-US" sz="1600" dirty="0"/>
          </a:p>
          <a:p>
            <a:endParaRPr lang="en-US" sz="2200" dirty="0"/>
          </a:p>
        </p:txBody>
      </p:sp>
      <p:sp>
        <p:nvSpPr>
          <p:cNvPr id="14" name="Right Arrow 13"/>
          <p:cNvSpPr/>
          <p:nvPr/>
        </p:nvSpPr>
        <p:spPr>
          <a:xfrm>
            <a:off x="2507804" y="1253902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Box 17"/>
          <p:cNvSpPr txBox="1">
            <a:spLocks noChangeArrowheads="1"/>
          </p:cNvSpPr>
          <p:nvPr/>
        </p:nvSpPr>
        <p:spPr bwMode="auto">
          <a:xfrm>
            <a:off x="6175030" y="1954539"/>
            <a:ext cx="2284074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NOISEX database</a:t>
            </a:r>
            <a:endParaRPr lang="el-GR" sz="2000" i="1" dirty="0"/>
          </a:p>
        </p:txBody>
      </p:sp>
      <p:sp>
        <p:nvSpPr>
          <p:cNvPr id="18" name="Right Arrow 17"/>
          <p:cNvSpPr/>
          <p:nvPr/>
        </p:nvSpPr>
        <p:spPr>
          <a:xfrm>
            <a:off x="5849290" y="1973393"/>
            <a:ext cx="360040" cy="375487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122315" y="2972373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137173" y="3942385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4043561" y="4311950"/>
            <a:ext cx="360040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688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I.c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30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062261"/>
            <a:ext cx="8229600" cy="4937760"/>
          </a:xfrm>
        </p:spPr>
        <p:txBody>
          <a:bodyPr>
            <a:normAutofit/>
          </a:bodyPr>
          <a:lstStyle/>
          <a:p>
            <a:r>
              <a:rPr lang="en-US" sz="2200" dirty="0"/>
              <a:t>Correct identification rates (%)</a:t>
            </a:r>
            <a:endParaRPr lang="en-US" sz="1900" dirty="0"/>
          </a:p>
        </p:txBody>
      </p:sp>
      <p:graphicFrame>
        <p:nvGraphicFramePr>
          <p:cNvPr id="11" name="Table 1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202904331"/>
              </p:ext>
            </p:extLst>
          </p:nvPr>
        </p:nvGraphicFramePr>
        <p:xfrm>
          <a:off x="250725" y="1824207"/>
          <a:ext cx="3943611" cy="22463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r>
                        <a:rPr lang="en-US" sz="1300" dirty="0"/>
                        <a:t>SNR (dB)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25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50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89.11</a:t>
                      </a:r>
                      <a:endParaRPr lang="en-US" sz="1400" dirty="0"/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96.32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92.89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97.41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86.24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97.43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87.15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98.42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82.92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86.77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83.45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96.41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74.75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71.96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58.71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47.70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57.04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51.57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31.50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34.67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78.01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80.81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70.74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74.92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260248" y="1340768"/>
            <a:ext cx="1254128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white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31698806"/>
              </p:ext>
            </p:extLst>
          </p:nvPr>
        </p:nvGraphicFramePr>
        <p:xfrm>
          <a:off x="4743189" y="1822775"/>
          <a:ext cx="3943611" cy="22463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r>
                        <a:rPr lang="en-US" sz="1300" dirty="0"/>
                        <a:t>SNR (dB)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25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50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83.95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80.41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89.88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73.90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88.05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81.18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86.28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55.99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80.23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83.25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70.06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30.76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65.33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71.62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20.76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15.16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46.43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47.55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9.46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13.77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72.79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72.80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55.28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37.91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4648980" y="1343040"/>
            <a:ext cx="248836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speech babble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6" y="4149080"/>
            <a:ext cx="3530159" cy="2102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122" y="4149080"/>
            <a:ext cx="3530159" cy="2102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66994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I.c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31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062261"/>
            <a:ext cx="8229600" cy="4937760"/>
          </a:xfrm>
        </p:spPr>
        <p:txBody>
          <a:bodyPr>
            <a:normAutofit/>
          </a:bodyPr>
          <a:lstStyle/>
          <a:p>
            <a:r>
              <a:rPr lang="en-US" sz="2200" dirty="0"/>
              <a:t>Correct identification rates (%)</a:t>
            </a:r>
            <a:endParaRPr lang="en-US" sz="1900" dirty="0"/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246180" y="1338390"/>
            <a:ext cx="1835834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car engine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87012406"/>
              </p:ext>
            </p:extLst>
          </p:nvPr>
        </p:nvGraphicFramePr>
        <p:xfrm>
          <a:off x="4743189" y="1820397"/>
          <a:ext cx="3943611" cy="22463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r>
                        <a:rPr lang="en-US" sz="1300" dirty="0"/>
                        <a:t>SNR (dB)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25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50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84.10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80.39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84.84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66.09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78.32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79.92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73.16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49.39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73.10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75.64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63.92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11.69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45.83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59.41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16.87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8.34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18.12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44.18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8.33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8.33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59.89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67.90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49.42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28.76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4536436" y="1340662"/>
            <a:ext cx="248836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factory floor</a:t>
            </a:r>
            <a:endParaRPr lang="el-GR" sz="2400" i="1" dirty="0">
              <a:solidFill>
                <a:srgbClr val="FF0000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90134483"/>
              </p:ext>
            </p:extLst>
          </p:nvPr>
        </p:nvGraphicFramePr>
        <p:xfrm>
          <a:off x="250725" y="1821829"/>
          <a:ext cx="3943611" cy="22463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3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2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751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  <a:p>
                      <a:pPr algn="ctr"/>
                      <a:r>
                        <a:rPr lang="en-US" sz="1300" dirty="0"/>
                        <a:t>SNR (dB)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25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K-SVD</a:t>
                      </a:r>
                    </a:p>
                    <a:p>
                      <a:pPr algn="ctr"/>
                      <a:r>
                        <a:rPr lang="en-US" sz="1300" dirty="0"/>
                        <a:t>50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  <a:p>
                      <a:pPr algn="ctr"/>
                      <a:r>
                        <a:rPr lang="en-US" sz="1300" dirty="0"/>
                        <a:t>SRC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UBM-GMM</a:t>
                      </a:r>
                    </a:p>
                  </a:txBody>
                  <a:tcPr marL="39067" marR="39067" marT="19534" marB="19534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85.52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86.45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83.29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61.55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76.69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82.12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69.32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49.53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50.92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64.84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65.74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34.75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24.75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42.55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33.82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26.80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5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13.55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27.65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17.36</a:t>
                      </a:r>
                    </a:p>
                  </a:txBody>
                  <a:tcPr marL="39067" marR="39067" marT="19534" marB="195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17.85</a:t>
                      </a:r>
                    </a:p>
                  </a:txBody>
                  <a:tcPr marL="39067" marR="39067" marT="19534" marB="1953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82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50.28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60.72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53.90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38.09</a:t>
                      </a:r>
                    </a:p>
                  </a:txBody>
                  <a:tcPr marL="39067" marR="39067" marT="19534" marB="19534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73" y="4149080"/>
            <a:ext cx="3530159" cy="2102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600" y="4150800"/>
            <a:ext cx="3530159" cy="2102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1448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I.c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32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062261"/>
            <a:ext cx="8229600" cy="4937760"/>
          </a:xfrm>
        </p:spPr>
        <p:txBody>
          <a:bodyPr>
            <a:normAutofit/>
          </a:bodyPr>
          <a:lstStyle/>
          <a:p>
            <a:endParaRPr lang="en-US" sz="800" dirty="0"/>
          </a:p>
          <a:p>
            <a:r>
              <a:rPr lang="en-US" sz="2200" dirty="0"/>
              <a:t>Average correct identification rates (%)</a:t>
            </a:r>
            <a:endParaRPr lang="en-US" sz="1900" dirty="0"/>
          </a:p>
        </p:txBody>
      </p:sp>
      <p:sp>
        <p:nvSpPr>
          <p:cNvPr id="15" name="Content Placeholder 24"/>
          <p:cNvSpPr txBox="1">
            <a:spLocks/>
          </p:cNvSpPr>
          <p:nvPr/>
        </p:nvSpPr>
        <p:spPr>
          <a:xfrm>
            <a:off x="4487592" y="1495088"/>
            <a:ext cx="4584479" cy="47422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SRC at least 15% better vs. UBM-GMM for 3 noise types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KSVD better vs. SRC &amp; UBM-GMM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900" dirty="0">
                <a:solidFill>
                  <a:schemeClr val="accent1">
                    <a:lumMod val="75000"/>
                  </a:schemeClr>
                </a:solidFill>
              </a:rPr>
              <a:t>KSVD-25 correct rates &gt;= 60% for 3 noise types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900" dirty="0">
                <a:solidFill>
                  <a:schemeClr val="accent1">
                    <a:lumMod val="75000"/>
                  </a:schemeClr>
                </a:solidFill>
              </a:rPr>
              <a:t>KSVD-50 correct rates &gt;= 70% for 3 noise types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KSVD-25 rates are similar to KSVD-50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900" dirty="0">
                <a:solidFill>
                  <a:schemeClr val="accent1">
                    <a:lumMod val="75000"/>
                  </a:schemeClr>
                </a:solidFill>
              </a:rPr>
              <a:t>Good results using small-size dictionary </a:t>
            </a:r>
            <a:r>
              <a:rPr lang="en-US" sz="1900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    </a:t>
            </a:r>
            <a:r>
              <a:rPr lang="en-US" sz="1900" dirty="0">
                <a:solidFill>
                  <a:schemeClr val="accent1">
                    <a:lumMod val="75000"/>
                  </a:schemeClr>
                </a:solidFill>
              </a:rPr>
              <a:t>important in real-time applications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6549017" y="5325591"/>
            <a:ext cx="399247" cy="316607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5" y="1916832"/>
            <a:ext cx="4504828" cy="2691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39141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Contributions &amp; comments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33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5090120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Examine the problem of speaker identification under noisy environmental conditions using short training &amp; testing sessions</a:t>
            </a:r>
          </a:p>
          <a:p>
            <a:pPr lvl="1"/>
            <a:r>
              <a:rPr lang="en-US" sz="1900" dirty="0">
                <a:sym typeface="Wingdings" pitchFamily="2" charset="2"/>
              </a:rPr>
              <a:t>Introduce </a:t>
            </a:r>
            <a:r>
              <a:rPr lang="en-US" sz="1900" dirty="0" err="1">
                <a:sym typeface="Wingdings" pitchFamily="2" charset="2"/>
              </a:rPr>
              <a:t>sparsity</a:t>
            </a:r>
            <a:r>
              <a:rPr lang="en-US" sz="1900" dirty="0">
                <a:sym typeface="Wingdings" pitchFamily="2" charset="2"/>
              </a:rPr>
              <a:t>-based classification as an alternative to typical UBM-GMM and JFA tools</a:t>
            </a:r>
          </a:p>
          <a:p>
            <a:pPr lvl="1"/>
            <a:r>
              <a:rPr lang="en-US" sz="1900" dirty="0">
                <a:sym typeface="Wingdings" pitchFamily="2" charset="2"/>
              </a:rPr>
              <a:t>Promote discriminative capability of sparse codes by adopting discriminative dictionary learning</a:t>
            </a:r>
          </a:p>
          <a:p>
            <a:pPr lvl="2"/>
            <a:r>
              <a:rPr lang="en-US" sz="1600" dirty="0">
                <a:sym typeface="Wingdings" pitchFamily="2" charset="2"/>
              </a:rPr>
              <a:t>Introduce distance metric learning constraints to further “push” the sparse codes belong to the same speaker to have very small distances</a:t>
            </a:r>
          </a:p>
          <a:p>
            <a:pPr lvl="2"/>
            <a:r>
              <a:rPr lang="en-US" sz="1600" dirty="0">
                <a:sym typeface="Wingdings" pitchFamily="2" charset="2"/>
              </a:rPr>
              <a:t>Use non-linear classifier for a more robust identification performance</a:t>
            </a:r>
          </a:p>
          <a:p>
            <a:pPr lvl="2"/>
            <a:endParaRPr lang="en-US" sz="3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Exploit a-priori knowledge about the statistical behavior of speech features      KL divergence-based statistical approach seems promising</a:t>
            </a:r>
          </a:p>
          <a:p>
            <a:pPr lvl="1"/>
            <a:r>
              <a:rPr lang="en-US" sz="1900" dirty="0">
                <a:sym typeface="Wingdings" pitchFamily="2" charset="2"/>
              </a:rPr>
              <a:t>Further study in combination with supervised dictionary learning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876786" y="4743250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1159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83646"/>
            <a:ext cx="3505200" cy="365760"/>
          </a:xfrm>
        </p:spPr>
        <p:txBody>
          <a:bodyPr/>
          <a:lstStyle/>
          <a:p>
            <a:pPr algn="ctr"/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10" name="Rounded Rectangle 9"/>
          <p:cNvSpPr/>
          <p:nvPr/>
        </p:nvSpPr>
        <p:spPr>
          <a:xfrm>
            <a:off x="2267744" y="2492896"/>
            <a:ext cx="4536504" cy="172819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C000"/>
                </a:solidFill>
                <a:latin typeface="+mj-lt"/>
              </a:rPr>
              <a:t>Part II</a:t>
            </a:r>
          </a:p>
          <a:p>
            <a:pPr algn="ctr"/>
            <a:r>
              <a:rPr lang="en-US" sz="2600" i="1" dirty="0">
                <a:solidFill>
                  <a:srgbClr val="00CCFF"/>
                </a:solidFill>
                <a:latin typeface="+mj-lt"/>
              </a:rPr>
              <a:t>Low-rank techniques for recovery of missing features</a:t>
            </a:r>
            <a:endParaRPr lang="el-GR" sz="2600" i="1" dirty="0">
              <a:solidFill>
                <a:srgbClr val="00CC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842073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missing features recovery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35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Speech under noisy conditions</a:t>
            </a:r>
          </a:p>
          <a:p>
            <a:pPr lvl="1"/>
            <a:r>
              <a:rPr lang="en-US" sz="1900" dirty="0">
                <a:sym typeface="Wingdings" pitchFamily="2" charset="2"/>
              </a:rPr>
              <a:t>Difficult to achieve high recognition rates (ASR, speaker identification/verification, etc.)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4139952" y="3161518"/>
            <a:ext cx="650093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06254"/>
            <a:ext cx="3520618" cy="1670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044888"/>
            <a:ext cx="856322" cy="100811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111822"/>
            <a:ext cx="1584176" cy="4594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22" name="Cloud 21"/>
          <p:cNvSpPr/>
          <p:nvPr/>
        </p:nvSpPr>
        <p:spPr>
          <a:xfrm>
            <a:off x="6444208" y="3850668"/>
            <a:ext cx="2340260" cy="864096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Recognition system</a:t>
            </a:r>
          </a:p>
        </p:txBody>
      </p:sp>
      <p:sp>
        <p:nvSpPr>
          <p:cNvPr id="11" name="Bent Arrow 10"/>
          <p:cNvSpPr/>
          <p:nvPr/>
        </p:nvSpPr>
        <p:spPr>
          <a:xfrm rot="5400000">
            <a:off x="6761399" y="3245447"/>
            <a:ext cx="589755" cy="648071"/>
          </a:xfrm>
          <a:prstGeom prst="ben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453" y="4599323"/>
            <a:ext cx="953145" cy="1234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Bent Arrow 25"/>
          <p:cNvSpPr/>
          <p:nvPr/>
        </p:nvSpPr>
        <p:spPr>
          <a:xfrm rot="10800000">
            <a:off x="6790557" y="4786772"/>
            <a:ext cx="589755" cy="648071"/>
          </a:xfrm>
          <a:prstGeom prst="ben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932040" y="4971982"/>
            <a:ext cx="1728192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Low accuracy</a:t>
            </a:r>
          </a:p>
        </p:txBody>
      </p:sp>
      <p:sp>
        <p:nvSpPr>
          <p:cNvPr id="28" name="Right Arrow 27"/>
          <p:cNvSpPr/>
          <p:nvPr/>
        </p:nvSpPr>
        <p:spPr>
          <a:xfrm rot="5400000">
            <a:off x="7951487" y="3280098"/>
            <a:ext cx="657849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6876256" y="2108784"/>
            <a:ext cx="1726157" cy="936104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Estimate reliable features</a:t>
            </a:r>
          </a:p>
        </p:txBody>
      </p:sp>
      <p:sp>
        <p:nvSpPr>
          <p:cNvPr id="20" name="Bent Arrow 19"/>
          <p:cNvSpPr/>
          <p:nvPr/>
        </p:nvSpPr>
        <p:spPr>
          <a:xfrm rot="10800000" flipH="1" flipV="1">
            <a:off x="5869391" y="2555259"/>
            <a:ext cx="862850" cy="432000"/>
          </a:xfrm>
          <a:prstGeom prst="ben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938947" y="4975433"/>
            <a:ext cx="1728192" cy="576064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Increased accuracy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422" y="4721623"/>
            <a:ext cx="858474" cy="989916"/>
          </a:xfrm>
          <a:prstGeom prst="rect">
            <a:avLst/>
          </a:prstGeom>
        </p:spPr>
      </p:pic>
      <p:sp>
        <p:nvSpPr>
          <p:cNvPr id="31" name="Bent Arrow 30"/>
          <p:cNvSpPr/>
          <p:nvPr/>
        </p:nvSpPr>
        <p:spPr>
          <a:xfrm rot="10800000">
            <a:off x="6794822" y="4787725"/>
            <a:ext cx="589755" cy="648071"/>
          </a:xfrm>
          <a:prstGeom prst="ben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67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20" grpId="0" animBg="1"/>
      <p:bldP spid="23" grpId="0" animBg="1"/>
      <p:bldP spid="3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missing features recovery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36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Noisy speech decomposed into</a:t>
            </a:r>
          </a:p>
          <a:p>
            <a:pPr lvl="1"/>
            <a:r>
              <a:rPr lang="en-US" sz="1900" dirty="0">
                <a:sym typeface="Wingdings" pitchFamily="2" charset="2"/>
              </a:rPr>
              <a:t>Speech-dominated components              reliable</a:t>
            </a:r>
          </a:p>
          <a:p>
            <a:pPr lvl="1"/>
            <a:r>
              <a:rPr lang="en-US" sz="1900" dirty="0">
                <a:sym typeface="Wingdings" pitchFamily="2" charset="2"/>
              </a:rPr>
              <a:t>Noise-dominated components             unreliable or missing</a:t>
            </a:r>
          </a:p>
          <a:p>
            <a:pPr lvl="1"/>
            <a:endParaRPr lang="en-US" sz="3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Remove unreliable components</a:t>
            </a:r>
          </a:p>
          <a:p>
            <a:pPr lvl="1"/>
            <a:r>
              <a:rPr lang="en-US" sz="1900" dirty="0">
                <a:sym typeface="Wingdings" pitchFamily="2" charset="2"/>
              </a:rPr>
              <a:t>Noisy </a:t>
            </a:r>
            <a:r>
              <a:rPr lang="en-US" sz="1900" dirty="0" err="1">
                <a:sym typeface="Wingdings" pitchFamily="2" charset="2"/>
              </a:rPr>
              <a:t>spectrotemporal</a:t>
            </a:r>
            <a:r>
              <a:rPr lang="en-US" sz="1900" dirty="0">
                <a:sym typeface="Wingdings" pitchFamily="2" charset="2"/>
              </a:rPr>
              <a:t> data</a:t>
            </a:r>
          </a:p>
          <a:p>
            <a:endParaRPr lang="en-US" sz="3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Recover missing data adopting imputation approach</a:t>
            </a:r>
          </a:p>
          <a:p>
            <a:pPr lvl="1"/>
            <a:r>
              <a:rPr lang="en-US" sz="1900" dirty="0">
                <a:sym typeface="Wingdings" pitchFamily="2" charset="2"/>
              </a:rPr>
              <a:t>Produce reliable estimates of the missing spectrographic regions</a:t>
            </a:r>
          </a:p>
          <a:p>
            <a:endParaRPr lang="en-US" sz="3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Reliability mask distinguishes reliable from unreliable (missing) data</a:t>
            </a:r>
          </a:p>
          <a:p>
            <a:endParaRPr lang="en-US" sz="3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A lot of works dealing with practical reliability mask estimation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956423" y="2675012"/>
            <a:ext cx="650093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771753" y="2632720"/>
            <a:ext cx="36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 data regions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9997" y="5617084"/>
            <a:ext cx="4784498" cy="50405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459886" y="5589240"/>
            <a:ext cx="5216617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      Focus           missing data imputation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1816646" y="5670042"/>
            <a:ext cx="650093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4641987" y="1638325"/>
            <a:ext cx="650093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421771" y="1988840"/>
            <a:ext cx="650093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289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missing features recovery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37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Missing data imputation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48007"/>
            <a:ext cx="1294481" cy="414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152" y="1772816"/>
            <a:ext cx="1922920" cy="75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ight Arrow 13"/>
          <p:cNvSpPr/>
          <p:nvPr/>
        </p:nvSpPr>
        <p:spPr>
          <a:xfrm>
            <a:off x="2051906" y="1936747"/>
            <a:ext cx="1105272" cy="4068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004" y="2692271"/>
            <a:ext cx="1922400" cy="75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32" y="3292759"/>
            <a:ext cx="1922400" cy="75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ight Arrow 20"/>
          <p:cNvSpPr/>
          <p:nvPr/>
        </p:nvSpPr>
        <p:spPr>
          <a:xfrm rot="5400000">
            <a:off x="3858487" y="2846368"/>
            <a:ext cx="681589" cy="40669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019262" y="3501008"/>
            <a:ext cx="360040" cy="36004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641235"/>
              </p:ext>
            </p:extLst>
          </p:nvPr>
        </p:nvGraphicFramePr>
        <p:xfrm>
          <a:off x="4076700" y="3538091"/>
          <a:ext cx="255588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08" name="Equation" r:id="rId8" imgW="114120" imgH="126720" progId="Equation.DSMT4">
                  <p:embed/>
                </p:oleObj>
              </mc:Choice>
              <mc:Fallback>
                <p:oleObj name="Equation" r:id="rId8" imgW="11412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76700" y="3538091"/>
                        <a:ext cx="255588" cy="28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ight Arrow 21"/>
          <p:cNvSpPr/>
          <p:nvPr/>
        </p:nvSpPr>
        <p:spPr>
          <a:xfrm rot="8987302">
            <a:off x="4435690" y="3187163"/>
            <a:ext cx="928708" cy="40669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Right Arrow 23"/>
          <p:cNvSpPr/>
          <p:nvPr/>
        </p:nvSpPr>
        <p:spPr>
          <a:xfrm rot="10800000">
            <a:off x="3213764" y="3469213"/>
            <a:ext cx="681589" cy="40669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Right Arrow 24"/>
          <p:cNvSpPr/>
          <p:nvPr/>
        </p:nvSpPr>
        <p:spPr>
          <a:xfrm rot="5400000">
            <a:off x="1210950" y="4197764"/>
            <a:ext cx="504057" cy="40669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2480184" y="4936804"/>
            <a:ext cx="681589" cy="40669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5289672" y="4691236"/>
            <a:ext cx="1339186" cy="936101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solidFill>
                  <a:srgbClr val="FF0000"/>
                </a:solidFill>
                <a:latin typeface="Comic Sans MS" panose="030F0702030302020204" pitchFamily="66" charset="0"/>
              </a:rPr>
              <a:t>Mel</a:t>
            </a:r>
          </a:p>
          <a:p>
            <a:pPr algn="ctr"/>
            <a:r>
              <a:rPr lang="en-US" sz="1400" i="1" dirty="0">
                <a:solidFill>
                  <a:srgbClr val="FF0000"/>
                </a:solidFill>
                <a:latin typeface="Comic Sans MS" panose="030F0702030302020204" pitchFamily="66" charset="0"/>
              </a:rPr>
              <a:t>filtering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223" y="4798740"/>
            <a:ext cx="1922400" cy="75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5" name="Straight Arrow Connector 14"/>
          <p:cNvCxnSpPr/>
          <p:nvPr/>
        </p:nvCxnSpPr>
        <p:spPr>
          <a:xfrm>
            <a:off x="5336513" y="1958698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528422" y="2296839"/>
            <a:ext cx="0" cy="3382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915279" y="1556792"/>
            <a:ext cx="1393025" cy="65520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Mask estimation</a:t>
            </a:r>
            <a:endParaRPr lang="el-GR" sz="1600" dirty="0"/>
          </a:p>
        </p:txBody>
      </p:sp>
      <p:sp>
        <p:nvSpPr>
          <p:cNvPr id="27" name="Rounded Rectangle 26"/>
          <p:cNvSpPr/>
          <p:nvPr/>
        </p:nvSpPr>
        <p:spPr>
          <a:xfrm>
            <a:off x="859479" y="4751605"/>
            <a:ext cx="1524000" cy="76048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Missing data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imputation</a:t>
            </a:r>
            <a:endParaRPr lang="el-GR" sz="1600" dirty="0"/>
          </a:p>
        </p:txBody>
      </p:sp>
      <p:sp>
        <p:nvSpPr>
          <p:cNvPr id="28" name="Rounded Rectangle 27"/>
          <p:cNvSpPr/>
          <p:nvPr/>
        </p:nvSpPr>
        <p:spPr>
          <a:xfrm>
            <a:off x="3294710" y="4759906"/>
            <a:ext cx="1884040" cy="76048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Recovered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data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36038164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missing features recovery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38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Reliability mask estimation</a:t>
            </a:r>
          </a:p>
          <a:p>
            <a:pPr lvl="1"/>
            <a:r>
              <a:rPr lang="en-US" sz="1900" dirty="0">
                <a:sym typeface="Wingdings" pitchFamily="2" charset="2"/>
              </a:rPr>
              <a:t>Apply oracle binary mask</a:t>
            </a:r>
          </a:p>
          <a:p>
            <a:pPr lvl="1"/>
            <a:endParaRPr lang="en-US" sz="1900" dirty="0">
              <a:sym typeface="Wingdings" pitchFamily="2" charset="2"/>
            </a:endParaRPr>
          </a:p>
          <a:p>
            <a:pPr lvl="1"/>
            <a:endParaRPr lang="en-US" sz="1900" dirty="0">
              <a:sym typeface="Wingdings" pitchFamily="2" charset="2"/>
            </a:endParaRPr>
          </a:p>
          <a:p>
            <a:pPr lvl="1"/>
            <a:endParaRPr lang="en-US" sz="1900" dirty="0">
              <a:sym typeface="Wingdings" pitchFamily="2" charset="2"/>
            </a:endParaRPr>
          </a:p>
          <a:p>
            <a:pPr lvl="1"/>
            <a:endParaRPr lang="en-US" sz="1900" dirty="0">
              <a:sym typeface="Wingdings" pitchFamily="2" charset="2"/>
            </a:endParaRPr>
          </a:p>
          <a:p>
            <a:pPr lvl="1"/>
            <a:endParaRPr lang="en-US" sz="1900" dirty="0">
              <a:sym typeface="Wingdings" pitchFamily="2" charset="2"/>
            </a:endParaRPr>
          </a:p>
          <a:p>
            <a:pPr lvl="1"/>
            <a:endParaRPr lang="en-US" sz="1900" dirty="0">
              <a:sym typeface="Wingdings" pitchFamily="2" charset="2"/>
            </a:endParaRPr>
          </a:p>
          <a:p>
            <a:endParaRPr lang="en-US" sz="10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Oracle binary mask estimation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2132856"/>
            <a:ext cx="8424936" cy="203132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observed </a:t>
            </a:r>
            <a:r>
              <a:rPr lang="en-US" dirty="0" err="1"/>
              <a:t>spectrotemporal</a:t>
            </a:r>
            <a:r>
              <a:rPr lang="en-US" dirty="0"/>
              <a:t> speech data                                              , where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dirty="0"/>
              <a:t>                      and 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          FFT size</a:t>
            </a:r>
            <a:r>
              <a:rPr lang="en-US" dirty="0"/>
              <a:t>   		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          number of time frames</a:t>
            </a:r>
            <a:endParaRPr lang="en-US" dirty="0"/>
          </a:p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                     </a:t>
            </a:r>
            <a:r>
              <a:rPr lang="en-US" dirty="0">
                <a:sym typeface="Wingdings" panose="05000000000000000000" pitchFamily="2" charset="2"/>
              </a:rPr>
              <a:t> log-magnitude STFT of the noisy speech signal</a:t>
            </a:r>
            <a:endParaRPr lang="en-US" dirty="0"/>
          </a:p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                     </a:t>
            </a:r>
            <a:r>
              <a:rPr lang="en-US" dirty="0">
                <a:sym typeface="Wingdings" panose="05000000000000000000" pitchFamily="2" charset="2"/>
              </a:rPr>
              <a:t> log-magnitude STFT of the clean speech signal</a:t>
            </a:r>
            <a:endParaRPr lang="en-US" dirty="0"/>
          </a:p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                     </a:t>
            </a:r>
            <a:r>
              <a:rPr lang="en-US" dirty="0">
                <a:sym typeface="Wingdings" panose="05000000000000000000" pitchFamily="2" charset="2"/>
              </a:rPr>
              <a:t> log-magnitude STFT of the contaminating noise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691680" y="3423059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694044" y="3707507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694044" y="3980681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551856" y="2871986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557189" y="3150493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61" y="4797152"/>
            <a:ext cx="5280383" cy="78340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28" name="Oval 27"/>
          <p:cNvSpPr/>
          <p:nvPr/>
        </p:nvSpPr>
        <p:spPr>
          <a:xfrm>
            <a:off x="5663531" y="4847025"/>
            <a:ext cx="242714" cy="39170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urved Connector 32"/>
          <p:cNvCxnSpPr>
            <a:stCxn id="28" idx="6"/>
          </p:cNvCxnSpPr>
          <p:nvPr/>
        </p:nvCxnSpPr>
        <p:spPr>
          <a:xfrm flipV="1">
            <a:off x="5906245" y="4797153"/>
            <a:ext cx="348169" cy="245722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6052823" y="4584491"/>
            <a:ext cx="186012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C00000"/>
                </a:solidFill>
                <a:latin typeface="Gill Sans MT" pitchFamily="34" charset="0"/>
              </a:rPr>
              <a:t>SNR threshold</a:t>
            </a:r>
            <a:endParaRPr lang="el-GR" sz="2000" i="1" dirty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258" y="5704681"/>
            <a:ext cx="1312806" cy="525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Oval 29"/>
          <p:cNvSpPr/>
          <p:nvPr/>
        </p:nvSpPr>
        <p:spPr>
          <a:xfrm>
            <a:off x="3308623" y="5843364"/>
            <a:ext cx="252000" cy="25200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397076"/>
              </p:ext>
            </p:extLst>
          </p:nvPr>
        </p:nvGraphicFramePr>
        <p:xfrm>
          <a:off x="3366061" y="5880447"/>
          <a:ext cx="168573" cy="188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17" name="Equation" r:id="rId6" imgW="114120" imgH="126720" progId="Equation.DSMT4">
                  <p:embed/>
                </p:oleObj>
              </mc:Choice>
              <mc:Fallback>
                <p:oleObj name="Equation" r:id="rId6" imgW="11412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66061" y="5880447"/>
                        <a:ext cx="168573" cy="1884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996" y="5706000"/>
            <a:ext cx="1312806" cy="534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Right Arrow 33"/>
          <p:cNvSpPr/>
          <p:nvPr/>
        </p:nvSpPr>
        <p:spPr>
          <a:xfrm>
            <a:off x="5100439" y="5825323"/>
            <a:ext cx="586763" cy="284517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711" y="5704681"/>
            <a:ext cx="1312806" cy="524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419883"/>
              </p:ext>
            </p:extLst>
          </p:nvPr>
        </p:nvGraphicFramePr>
        <p:xfrm>
          <a:off x="4794840" y="2190750"/>
          <a:ext cx="2808288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18" name="Equation" r:id="rId10" imgW="1981080" imgH="228600" progId="Equation.DSMT4">
                  <p:embed/>
                </p:oleObj>
              </mc:Choice>
              <mc:Fallback>
                <p:oleObj name="Equation" r:id="rId10" imgW="19810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794840" y="2190750"/>
                        <a:ext cx="2808288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7773291"/>
              </p:ext>
            </p:extLst>
          </p:nvPr>
        </p:nvGraphicFramePr>
        <p:xfrm>
          <a:off x="730703" y="2441203"/>
          <a:ext cx="118745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19" name="Equation" r:id="rId12" imgW="838080" imgH="241200" progId="Equation.DSMT4">
                  <p:embed/>
                </p:oleObj>
              </mc:Choice>
              <mc:Fallback>
                <p:oleObj name="Equation" r:id="rId12" imgW="838080" imgH="2412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703" y="2441203"/>
                        <a:ext cx="118745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973733"/>
              </p:ext>
            </p:extLst>
          </p:nvPr>
        </p:nvGraphicFramePr>
        <p:xfrm>
          <a:off x="2431608" y="2439742"/>
          <a:ext cx="116998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20" name="Equation" r:id="rId14" imgW="825480" imgH="241200" progId="Equation.DSMT4">
                  <p:embed/>
                </p:oleObj>
              </mc:Choice>
              <mc:Fallback>
                <p:oleObj name="Equation" r:id="rId14" imgW="825480" imgH="2412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1608" y="2439742"/>
                        <a:ext cx="1169988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3468183"/>
              </p:ext>
            </p:extLst>
          </p:nvPr>
        </p:nvGraphicFramePr>
        <p:xfrm>
          <a:off x="1244186" y="2718988"/>
          <a:ext cx="269875" cy="26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21" name="Equation" r:id="rId16" imgW="190440" imgH="190440" progId="Equation.DSMT4">
                  <p:embed/>
                </p:oleObj>
              </mc:Choice>
              <mc:Fallback>
                <p:oleObj name="Equation" r:id="rId16" imgW="190440" imgH="1904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186" y="2718988"/>
                        <a:ext cx="269875" cy="268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901599"/>
              </p:ext>
            </p:extLst>
          </p:nvPr>
        </p:nvGraphicFramePr>
        <p:xfrm>
          <a:off x="1259357" y="2997495"/>
          <a:ext cx="252413" cy="26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22" name="Equation" r:id="rId18" imgW="177480" imgH="190440" progId="Equation.DSMT4">
                  <p:embed/>
                </p:oleObj>
              </mc:Choice>
              <mc:Fallback>
                <p:oleObj name="Equation" r:id="rId18" imgW="177480" imgH="19044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357" y="2997495"/>
                        <a:ext cx="252413" cy="268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090376"/>
              </p:ext>
            </p:extLst>
          </p:nvPr>
        </p:nvGraphicFramePr>
        <p:xfrm>
          <a:off x="729272" y="3313265"/>
          <a:ext cx="890400" cy="2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23" name="Equation" r:id="rId20" imgW="672840" imgH="190440" progId="Equation.DSMT4">
                  <p:embed/>
                </p:oleObj>
              </mc:Choice>
              <mc:Fallback>
                <p:oleObj name="Equation" r:id="rId20" imgW="67284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29272" y="3313265"/>
                        <a:ext cx="890400" cy="25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937670"/>
              </p:ext>
            </p:extLst>
          </p:nvPr>
        </p:nvGraphicFramePr>
        <p:xfrm>
          <a:off x="758182" y="3548706"/>
          <a:ext cx="855662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24" name="Equation" r:id="rId22" imgW="647640" imgH="228600" progId="Equation.DSMT4">
                  <p:embed/>
                </p:oleObj>
              </mc:Choice>
              <mc:Fallback>
                <p:oleObj name="Equation" r:id="rId22" imgW="647640" imgH="22860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182" y="3548706"/>
                        <a:ext cx="855662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112617"/>
              </p:ext>
            </p:extLst>
          </p:nvPr>
        </p:nvGraphicFramePr>
        <p:xfrm>
          <a:off x="721276" y="3802766"/>
          <a:ext cx="890588" cy="26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25" name="Equation" r:id="rId24" imgW="672840" imgH="203040" progId="Equation.DSMT4">
                  <p:embed/>
                </p:oleObj>
              </mc:Choice>
              <mc:Fallback>
                <p:oleObj name="Equation" r:id="rId24" imgW="672840" imgH="20304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276" y="3802766"/>
                        <a:ext cx="890588" cy="268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502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1" grpId="0"/>
      <p:bldP spid="30" grpId="0" animBg="1"/>
      <p:bldP spid="3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424064" y="1458305"/>
            <a:ext cx="4316288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Low-rank missing data imputation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39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251520" y="1219200"/>
            <a:ext cx="8712968" cy="5090120"/>
          </a:xfrm>
        </p:spPr>
        <p:txBody>
          <a:bodyPr>
            <a:normAutofit/>
          </a:bodyPr>
          <a:lstStyle/>
          <a:p>
            <a:endParaRPr lang="en-US" sz="2200" dirty="0">
              <a:sym typeface="Wingdings" pitchFamily="2" charset="2"/>
            </a:endParaRPr>
          </a:p>
          <a:p>
            <a:endParaRPr lang="en-US" sz="2200" dirty="0">
              <a:sym typeface="Wingdings" pitchFamily="2" charset="2"/>
            </a:endParaRPr>
          </a:p>
          <a:p>
            <a:endParaRPr lang="en-US" sz="1000" dirty="0">
              <a:sym typeface="Wingdings" pitchFamily="2" charset="2"/>
            </a:endParaRPr>
          </a:p>
          <a:p>
            <a:r>
              <a:rPr lang="en-US" sz="2200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YES! </a:t>
            </a:r>
            <a:r>
              <a:rPr lang="en-US" sz="2200" dirty="0"/>
              <a:t> … this is what </a:t>
            </a:r>
            <a:r>
              <a:rPr lang="en-US" sz="2200" i="1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matrix completion</a:t>
            </a:r>
            <a:r>
              <a:rPr lang="en-US" sz="2200" dirty="0"/>
              <a:t> (MC) does</a:t>
            </a:r>
          </a:p>
          <a:p>
            <a:r>
              <a:rPr lang="en-US" sz="2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 concept:</a:t>
            </a:r>
            <a:r>
              <a:rPr lang="en-US" sz="2200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/>
              <a:t>exploit </a:t>
            </a:r>
            <a:r>
              <a:rPr lang="en-US" sz="22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low-rank  </a:t>
            </a:r>
            <a:r>
              <a:rPr lang="en-US" sz="2200" dirty="0"/>
              <a:t>behavior of speech features</a:t>
            </a:r>
          </a:p>
          <a:p>
            <a:endParaRPr lang="en-US" sz="22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Speech spectrographic representation satisfies low-rankness?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645693" y="1566317"/>
            <a:ext cx="650093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35" y="1400352"/>
            <a:ext cx="1922400" cy="75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424064" y="1513359"/>
            <a:ext cx="4748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 we complete missing data?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234885"/>
            <a:ext cx="2764289" cy="1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Right Arrow 35"/>
          <p:cNvSpPr/>
          <p:nvPr/>
        </p:nvSpPr>
        <p:spPr>
          <a:xfrm>
            <a:off x="3714994" y="4523072"/>
            <a:ext cx="784998" cy="503625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>
                <a:solidFill>
                  <a:srgbClr val="FF0000"/>
                </a:solidFill>
                <a:latin typeface="Comic Sans MS" panose="030F0702030302020204" pitchFamily="66" charset="0"/>
              </a:rPr>
              <a:t>SVD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580" y="4149080"/>
            <a:ext cx="2508424" cy="1819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Half Frame 37"/>
          <p:cNvSpPr>
            <a:spLocks noChangeAspect="1"/>
          </p:cNvSpPr>
          <p:nvPr/>
        </p:nvSpPr>
        <p:spPr>
          <a:xfrm rot="12878629">
            <a:off x="8574666" y="3480889"/>
            <a:ext cx="184116" cy="339446"/>
          </a:xfrm>
          <a:prstGeom prst="halfFrame">
            <a:avLst>
              <a:gd name="adj1" fmla="val 21772"/>
              <a:gd name="adj2" fmla="val 14326"/>
            </a:avLst>
          </a:prstGeom>
          <a:solidFill>
            <a:schemeClr val="bg1">
              <a:lumMod val="50000"/>
            </a:schemeClr>
          </a:solidFill>
          <a:ln>
            <a:solidFill>
              <a:srgbClr val="33CC33"/>
            </a:solidFill>
          </a:ln>
          <a:effectLst>
            <a:outerShdw blurRad="76200" dir="13500000" sy="23000" kx="1200000" algn="br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39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261" y="3560508"/>
            <a:ext cx="1512000" cy="350456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424064" y="1458305"/>
            <a:ext cx="4316288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Low-rank missing data imputation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39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251520" y="1219200"/>
            <a:ext cx="8712968" cy="5090120"/>
          </a:xfrm>
        </p:spPr>
        <p:txBody>
          <a:bodyPr>
            <a:normAutofit/>
          </a:bodyPr>
          <a:lstStyle/>
          <a:p>
            <a:endParaRPr lang="en-US" sz="2200" dirty="0">
              <a:sym typeface="Wingdings" pitchFamily="2" charset="2"/>
            </a:endParaRPr>
          </a:p>
          <a:p>
            <a:endParaRPr lang="en-US" sz="2200" dirty="0">
              <a:sym typeface="Wingdings" pitchFamily="2" charset="2"/>
            </a:endParaRPr>
          </a:p>
          <a:p>
            <a:endParaRPr lang="en-US" sz="1000" dirty="0">
              <a:sym typeface="Wingdings" pitchFamily="2" charset="2"/>
            </a:endParaRPr>
          </a:p>
          <a:p>
            <a:r>
              <a:rPr lang="en-US" sz="2200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YES! </a:t>
            </a:r>
            <a:r>
              <a:rPr lang="en-US" sz="2200" dirty="0"/>
              <a:t> … this is what </a:t>
            </a:r>
            <a:r>
              <a:rPr lang="en-US" sz="2200" i="1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matrix completion</a:t>
            </a:r>
            <a:r>
              <a:rPr lang="en-US" sz="2200" dirty="0"/>
              <a:t> (MC) does</a:t>
            </a:r>
          </a:p>
          <a:p>
            <a:r>
              <a:rPr lang="en-US" sz="2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 concept:</a:t>
            </a:r>
            <a:r>
              <a:rPr lang="en-US" sz="2200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dirty="0"/>
              <a:t>exploit </a:t>
            </a:r>
            <a:r>
              <a:rPr lang="en-US" sz="22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low-rank  </a:t>
            </a:r>
            <a:r>
              <a:rPr lang="en-US" sz="2200" dirty="0"/>
              <a:t>behavior of speech features</a:t>
            </a:r>
          </a:p>
          <a:p>
            <a:endParaRPr lang="en-US" sz="22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Observed entries of data matrix</a:t>
            </a:r>
          </a:p>
          <a:p>
            <a:r>
              <a:rPr lang="en-US" sz="2200" dirty="0">
                <a:sym typeface="Wingdings" pitchFamily="2" charset="2"/>
              </a:rPr>
              <a:t>Known entries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645693" y="1566317"/>
            <a:ext cx="650093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35" y="1400352"/>
            <a:ext cx="1922400" cy="75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424064" y="1513359"/>
            <a:ext cx="4748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 we complete missing data?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512" y="3183940"/>
            <a:ext cx="41519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Assumptions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261" y="3601591"/>
            <a:ext cx="1421999" cy="25200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6117538" y="3750940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576601" y="3528220"/>
            <a:ext cx="334038" cy="445439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32"/>
          <p:cNvCxnSpPr>
            <a:stCxn id="15" idx="6"/>
          </p:cNvCxnSpPr>
          <p:nvPr/>
        </p:nvCxnSpPr>
        <p:spPr>
          <a:xfrm>
            <a:off x="7910639" y="3750940"/>
            <a:ext cx="292795" cy="449355"/>
          </a:xfrm>
          <a:prstGeom prst="curvedConnector2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200295"/>
            <a:ext cx="1359644" cy="324000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7004470" y="3548634"/>
            <a:ext cx="222897" cy="39600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urved Connector 32"/>
          <p:cNvCxnSpPr/>
          <p:nvPr/>
        </p:nvCxnSpPr>
        <p:spPr>
          <a:xfrm flipV="1">
            <a:off x="7113970" y="3392551"/>
            <a:ext cx="461433" cy="157680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813" y="3183940"/>
            <a:ext cx="1093501" cy="324000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/>
        </p:nvCxnSpPr>
        <p:spPr>
          <a:xfrm>
            <a:off x="3055102" y="4173463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528" y="4011544"/>
            <a:ext cx="3970027" cy="324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92" y="5233955"/>
            <a:ext cx="6372200" cy="78733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9" name="TextBox 28"/>
          <p:cNvSpPr txBox="1"/>
          <p:nvPr/>
        </p:nvSpPr>
        <p:spPr>
          <a:xfrm>
            <a:off x="73225" y="5242900"/>
            <a:ext cx="2160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Solve convex opt. problem  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2039628" y="5447601"/>
            <a:ext cx="325046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137624" y="5100510"/>
            <a:ext cx="719629" cy="56521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Curved Connector 32"/>
          <p:cNvCxnSpPr/>
          <p:nvPr/>
        </p:nvCxnSpPr>
        <p:spPr>
          <a:xfrm flipV="1">
            <a:off x="3829612" y="5155115"/>
            <a:ext cx="461433" cy="157680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787" y="4821649"/>
            <a:ext cx="3804740" cy="33590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133" y="4014589"/>
            <a:ext cx="449733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2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9" grpId="0"/>
      <p:bldP spid="30" grpId="0" animBg="1"/>
      <p:bldP spid="3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Low-rank missing data imputation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40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Define </a:t>
            </a:r>
            <a:r>
              <a:rPr lang="en-US" sz="22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linear map                                      </a:t>
            </a:r>
            <a:r>
              <a:rPr lang="en-US" sz="2200" dirty="0"/>
              <a:t>sampling operator recording a specific number of matrix entries (            )</a:t>
            </a:r>
          </a:p>
          <a:p>
            <a:pPr lvl="1"/>
            <a:r>
              <a:rPr lang="en-US" sz="1900" dirty="0">
                <a:solidFill>
                  <a:schemeClr val="tx1"/>
                </a:solidFill>
                <a:sym typeface="Wingdings" pitchFamily="2" charset="2"/>
              </a:rPr>
              <a:t>Use linear map to represent the constraints</a:t>
            </a:r>
            <a:r>
              <a:rPr lang="en-US" sz="1900" dirty="0">
                <a:sym typeface="Wingdings" pitchFamily="2" charset="2"/>
              </a:rPr>
              <a:t>                                    </a:t>
            </a:r>
            <a:r>
              <a:rPr lang="en-US" sz="1900" dirty="0">
                <a:solidFill>
                  <a:schemeClr val="tx1"/>
                </a:solidFill>
                <a:sym typeface="Wingdings" pitchFamily="2" charset="2"/>
              </a:rPr>
              <a:t>as</a:t>
            </a:r>
            <a:endParaRPr lang="en-US" sz="1900" dirty="0">
              <a:sym typeface="Wingdings" pitchFamily="2" charset="2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863" y="1294226"/>
            <a:ext cx="2161692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>
            <a:off x="5397458" y="1465734"/>
            <a:ext cx="47068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469" y="2032273"/>
            <a:ext cx="2282826" cy="28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422" y="2441077"/>
            <a:ext cx="3124796" cy="432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316" y="1648901"/>
            <a:ext cx="844187" cy="324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1401" y="3125867"/>
            <a:ext cx="7218991" cy="203132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                        contains the sample values extracted from 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          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                        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</a:t>
            </a:r>
            <a:r>
              <a:rPr lang="en-US" dirty="0" err="1"/>
              <a:t>Adjoint</a:t>
            </a:r>
            <a:r>
              <a:rPr lang="en-US" dirty="0"/>
              <a:t> operator                                       with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Maps a vector into a sparse matrix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66" y="3171900"/>
            <a:ext cx="1395874" cy="295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664" y="3193950"/>
            <a:ext cx="326841" cy="216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884" y="3457575"/>
            <a:ext cx="4431231" cy="291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864" y="3717032"/>
            <a:ext cx="1440002" cy="25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056" y="3969096"/>
            <a:ext cx="2990607" cy="324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046" y="4272905"/>
            <a:ext cx="2214436" cy="288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963" y="4282430"/>
            <a:ext cx="1646300" cy="288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373" y="4804184"/>
            <a:ext cx="2686786" cy="288000"/>
          </a:xfrm>
          <a:prstGeom prst="rect">
            <a:avLst/>
          </a:prstGeom>
        </p:spPr>
      </p:pic>
      <p:sp>
        <p:nvSpPr>
          <p:cNvPr id="41" name="Bent Arrow 40"/>
          <p:cNvSpPr/>
          <p:nvPr/>
        </p:nvSpPr>
        <p:spPr>
          <a:xfrm rot="16200000" flipH="1">
            <a:off x="4789" y="2586015"/>
            <a:ext cx="2899370" cy="2819048"/>
          </a:xfrm>
          <a:prstGeom prst="bentArrow">
            <a:avLst>
              <a:gd name="adj1" fmla="val 7430"/>
              <a:gd name="adj2" fmla="val 8106"/>
              <a:gd name="adj3" fmla="val 25000"/>
              <a:gd name="adj4" fmla="val 709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07504" y="5507707"/>
            <a:ext cx="3017855" cy="7730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Solve using </a:t>
            </a:r>
            <a:r>
              <a:rPr lang="en-US" b="1" i="1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singular value </a:t>
            </a:r>
            <a:r>
              <a:rPr lang="en-US" b="1" i="1" dirty="0" err="1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thresholding</a:t>
            </a:r>
            <a:r>
              <a:rPr lang="en-US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(SVT)</a:t>
            </a:r>
          </a:p>
        </p:txBody>
      </p:sp>
    </p:spTree>
    <p:extLst>
      <p:ext uri="{BB962C8B-B14F-4D97-AF65-F5344CB8AC3E}">
        <p14:creationId xmlns:p14="http://schemas.microsoft.com/office/powerpoint/2010/main" val="124727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1" grpId="0" animBg="1"/>
      <p:bldP spid="4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Low-rank missing data imputation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41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/>
          </a:bodyPr>
          <a:lstStyle/>
          <a:p>
            <a:endParaRPr lang="en-US" sz="2200" dirty="0">
              <a:sym typeface="Wingdings" pitchFamily="2" charset="2"/>
            </a:endParaRPr>
          </a:p>
          <a:p>
            <a:pPr marL="0" indent="0">
              <a:buNone/>
            </a:pPr>
            <a:endParaRPr lang="en-US" sz="19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Iterative process leads to solution</a:t>
            </a:r>
            <a:endParaRPr lang="en-US" sz="1900" dirty="0">
              <a:sym typeface="Wingdings" pitchFamily="2" charset="2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323528" y="1196752"/>
            <a:ext cx="3017855" cy="7730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Solve using </a:t>
            </a:r>
            <a:r>
              <a:rPr lang="en-US" b="1" i="1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singular value </a:t>
            </a:r>
            <a:r>
              <a:rPr lang="en-US" b="1" i="1" dirty="0" err="1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thresholding</a:t>
            </a:r>
            <a:r>
              <a:rPr lang="en-US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(SVT)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48047"/>
            <a:ext cx="3982343" cy="23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409" y="4185202"/>
            <a:ext cx="2482973" cy="6839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2" name="TextBox 11"/>
          <p:cNvSpPr txBox="1"/>
          <p:nvPr/>
        </p:nvSpPr>
        <p:spPr>
          <a:xfrm>
            <a:off x="4211960" y="5016658"/>
            <a:ext cx="4750080" cy="1292662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 </a:t>
            </a:r>
            <a:r>
              <a:rPr lang="en-US" sz="1600" b="1" i="1" dirty="0"/>
              <a:t>Soft-</a:t>
            </a:r>
            <a:r>
              <a:rPr lang="en-US" sz="1600" b="1" i="1" dirty="0" err="1"/>
              <a:t>thresholding</a:t>
            </a:r>
            <a:r>
              <a:rPr lang="en-US" sz="1600" dirty="0"/>
              <a:t> operator 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                        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Singular values 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 </a:t>
            </a:r>
            <a:r>
              <a:rPr lang="en-US" sz="1600" b="1" i="1" dirty="0"/>
              <a:t>Step size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114" y="5107012"/>
            <a:ext cx="1182302" cy="2163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207" y="5344174"/>
            <a:ext cx="2045667" cy="2110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799" y="5366126"/>
            <a:ext cx="741673" cy="58315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332" y="5675753"/>
            <a:ext cx="1051686" cy="26386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220" y="5979075"/>
            <a:ext cx="132431" cy="1847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597" y="1262241"/>
            <a:ext cx="4295469" cy="64206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714767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Low-rank missing data imputation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43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/>
          </a:bodyPr>
          <a:lstStyle/>
          <a:p>
            <a:endParaRPr lang="en-US" sz="2200" dirty="0">
              <a:sym typeface="Wingdings" pitchFamily="2" charset="2"/>
            </a:endParaRPr>
          </a:p>
          <a:p>
            <a:endParaRPr lang="en-US" sz="9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Recover the missing </a:t>
            </a:r>
            <a:r>
              <a:rPr lang="en-US" sz="2200" dirty="0" err="1">
                <a:sym typeface="Wingdings" pitchFamily="2" charset="2"/>
              </a:rPr>
              <a:t>spectrotemporal</a:t>
            </a:r>
            <a:r>
              <a:rPr lang="en-US" sz="2200" dirty="0">
                <a:sym typeface="Wingdings" pitchFamily="2" charset="2"/>
              </a:rPr>
              <a:t> data              </a:t>
            </a:r>
            <a:endParaRPr lang="en-US" sz="1900" dirty="0">
              <a:sym typeface="Wingdings" pitchFamily="2" charset="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6191" y="1277554"/>
            <a:ext cx="6912696" cy="50405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-118045" y="1249710"/>
            <a:ext cx="8136904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Missing-feature recovery using low-rank matrix completion</a:t>
            </a:r>
            <a:endParaRPr lang="el-GR" sz="2400" i="1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988" y="1926357"/>
            <a:ext cx="1049016" cy="27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81" y="2359423"/>
            <a:ext cx="5698735" cy="504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32" name="Oval 31"/>
          <p:cNvSpPr/>
          <p:nvPr/>
        </p:nvSpPr>
        <p:spPr>
          <a:xfrm>
            <a:off x="4023273" y="2448738"/>
            <a:ext cx="198212" cy="380833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Curved Connector 32"/>
          <p:cNvCxnSpPr>
            <a:stCxn id="32" idx="5"/>
          </p:cNvCxnSpPr>
          <p:nvPr/>
        </p:nvCxnSpPr>
        <p:spPr>
          <a:xfrm rot="16200000" flipH="1">
            <a:off x="4013353" y="2952903"/>
            <a:ext cx="387239" cy="29029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96" y="3199136"/>
            <a:ext cx="5603232" cy="288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2" name="Oval 41"/>
          <p:cNvSpPr/>
          <p:nvPr/>
        </p:nvSpPr>
        <p:spPr>
          <a:xfrm>
            <a:off x="4932040" y="2359423"/>
            <a:ext cx="1737456" cy="380833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urved Connector 43"/>
          <p:cNvCxnSpPr/>
          <p:nvPr/>
        </p:nvCxnSpPr>
        <p:spPr>
          <a:xfrm rot="16200000" flipH="1">
            <a:off x="6178581" y="2787553"/>
            <a:ext cx="387239" cy="288032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968" y="3167437"/>
            <a:ext cx="1922400" cy="75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9" name="Oval 18"/>
          <p:cNvSpPr/>
          <p:nvPr/>
        </p:nvSpPr>
        <p:spPr>
          <a:xfrm>
            <a:off x="721668" y="2319105"/>
            <a:ext cx="432048" cy="442417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Curved Connector 19"/>
          <p:cNvCxnSpPr/>
          <p:nvPr/>
        </p:nvCxnSpPr>
        <p:spPr>
          <a:xfrm rot="5400000">
            <a:off x="122990" y="3262370"/>
            <a:ext cx="1303277" cy="326131"/>
          </a:xfrm>
          <a:prstGeom prst="curvedConnector3">
            <a:avLst>
              <a:gd name="adj1" fmla="val 50000"/>
            </a:avLst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07504" y="4101455"/>
            <a:ext cx="1800200" cy="7730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Compute </a:t>
            </a:r>
            <a:r>
              <a:rPr lang="en-US" dirty="0" err="1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mel</a:t>
            </a:r>
            <a:r>
              <a:rPr lang="en-US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- spectrogram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047528" y="4236161"/>
            <a:ext cx="784998" cy="503625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Double Bracket 28"/>
          <p:cNvSpPr/>
          <p:nvPr/>
        </p:nvSpPr>
        <p:spPr>
          <a:xfrm>
            <a:off x="3006874" y="4058022"/>
            <a:ext cx="4572000" cy="875333"/>
          </a:xfrm>
          <a:prstGeom prst="bracketPair">
            <a:avLst/>
          </a:prstGeom>
          <a:ln w="38100" cap="flat" cmpd="dbl" algn="ctr">
            <a:solidFill>
              <a:srgbClr val="2EFB3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1600" dirty="0"/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</a:t>
            </a:r>
            <a:r>
              <a:rPr lang="en-US" sz="1600" dirty="0" err="1"/>
              <a:t>mel</a:t>
            </a:r>
            <a:r>
              <a:rPr lang="en-US" sz="1600" dirty="0"/>
              <a:t>-spaced </a:t>
            </a:r>
            <a:r>
              <a:rPr lang="en-US" sz="1600" dirty="0" err="1"/>
              <a:t>filterbank</a:t>
            </a:r>
            <a:r>
              <a:rPr lang="en-US" sz="1600" dirty="0"/>
              <a:t> amplitudes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666" y="4058022"/>
            <a:ext cx="3795670" cy="396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75" y="4493890"/>
            <a:ext cx="951046" cy="216000"/>
          </a:xfrm>
          <a:prstGeom prst="rect">
            <a:avLst/>
          </a:prstGeom>
        </p:spPr>
      </p:pic>
      <p:sp>
        <p:nvSpPr>
          <p:cNvPr id="30" name="Right Arrow 29"/>
          <p:cNvSpPr/>
          <p:nvPr/>
        </p:nvSpPr>
        <p:spPr>
          <a:xfrm rot="5400000">
            <a:off x="6460368" y="4787813"/>
            <a:ext cx="324000" cy="3600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5724128" y="5359499"/>
            <a:ext cx="1800200" cy="7730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Compute MFCCs</a:t>
            </a:r>
          </a:p>
        </p:txBody>
      </p:sp>
      <p:sp>
        <p:nvSpPr>
          <p:cNvPr id="34" name="Double Bracket 33"/>
          <p:cNvSpPr/>
          <p:nvPr/>
        </p:nvSpPr>
        <p:spPr>
          <a:xfrm>
            <a:off x="1145280" y="5367998"/>
            <a:ext cx="4381874" cy="774064"/>
          </a:xfrm>
          <a:prstGeom prst="bracketPair">
            <a:avLst/>
          </a:prstGeom>
          <a:ln w="38100" cap="flat" cmpd="dbl" algn="ctr">
            <a:solidFill>
              <a:srgbClr val="2EFB3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en-US" sz="1600" dirty="0"/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discrete cosine transform (DCT)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082" y="5421997"/>
            <a:ext cx="1026780" cy="28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645" y="5757638"/>
            <a:ext cx="1066501" cy="2880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07604" y="5215483"/>
            <a:ext cx="6876764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130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7" grpId="0" animBg="1"/>
      <p:bldP spid="29" grpId="0" animBg="1"/>
      <p:bldP spid="30" grpId="0" animBg="1"/>
      <p:bldP spid="31" grpId="0" animBg="1"/>
      <p:bldP spid="34" grpId="0" animBg="1"/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II.a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44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Examine the efficiency of SVT in data recovery</a:t>
            </a:r>
          </a:p>
          <a:p>
            <a:pPr lvl="1"/>
            <a:r>
              <a:rPr lang="en-US" sz="1900" dirty="0"/>
              <a:t>Apply in robust speaker identification</a:t>
            </a:r>
          </a:p>
          <a:p>
            <a:pPr lvl="1"/>
            <a:endParaRPr lang="en-US" sz="300" dirty="0"/>
          </a:p>
          <a:p>
            <a:r>
              <a:rPr lang="en-US" sz="2200" dirty="0"/>
              <a:t>Compare with</a:t>
            </a:r>
          </a:p>
          <a:p>
            <a:pPr lvl="1"/>
            <a:r>
              <a:rPr lang="en-US" sz="1900" dirty="0"/>
              <a:t>Low-rank matrix fitting (</a:t>
            </a:r>
            <a:r>
              <a:rPr lang="en-US" sz="1900" dirty="0" err="1"/>
              <a:t>LMaFit</a:t>
            </a:r>
            <a:r>
              <a:rPr lang="en-US" sz="1900" dirty="0"/>
              <a:t>)</a:t>
            </a:r>
          </a:p>
          <a:p>
            <a:pPr lvl="1"/>
            <a:r>
              <a:rPr lang="en-US" sz="1900" dirty="0"/>
              <a:t>Scaled gradients on </a:t>
            </a:r>
            <a:r>
              <a:rPr lang="en-US" sz="1900" dirty="0" err="1"/>
              <a:t>Grassmann</a:t>
            </a:r>
            <a:r>
              <a:rPr lang="en-US" sz="1900" dirty="0"/>
              <a:t> manifolds (</a:t>
            </a:r>
            <a:r>
              <a:rPr lang="en-US" sz="1900" dirty="0" err="1"/>
              <a:t>ScGrassMC</a:t>
            </a:r>
            <a:r>
              <a:rPr lang="en-US" sz="1900" dirty="0"/>
              <a:t>)</a:t>
            </a:r>
          </a:p>
          <a:p>
            <a:pPr lvl="1"/>
            <a:endParaRPr lang="en-US" sz="300" dirty="0"/>
          </a:p>
          <a:p>
            <a:r>
              <a:rPr lang="en-US" sz="2200" dirty="0"/>
              <a:t>Speech corpus</a:t>
            </a:r>
          </a:p>
          <a:p>
            <a:pPr lvl="1"/>
            <a:r>
              <a:rPr lang="en-US" sz="1900" dirty="0"/>
              <a:t>VOICES         12 speakers</a:t>
            </a:r>
          </a:p>
          <a:p>
            <a:pPr lvl="1"/>
            <a:r>
              <a:rPr lang="en-US" sz="1900" dirty="0"/>
              <a:t>Original Fs @ 22kHz         </a:t>
            </a:r>
            <a:r>
              <a:rPr lang="en-US" sz="1900" dirty="0" err="1"/>
              <a:t>downsampling</a:t>
            </a:r>
            <a:r>
              <a:rPr lang="en-US" sz="1900" dirty="0"/>
              <a:t> @ 16kHz</a:t>
            </a:r>
          </a:p>
          <a:p>
            <a:pPr lvl="1"/>
            <a:endParaRPr lang="en-US" sz="300" dirty="0"/>
          </a:p>
          <a:p>
            <a:r>
              <a:rPr lang="en-US" sz="2200" dirty="0"/>
              <a:t>Feature extraction</a:t>
            </a:r>
          </a:p>
          <a:p>
            <a:pPr lvl="1"/>
            <a:r>
              <a:rPr lang="en-US" sz="1900" dirty="0"/>
              <a:t>Analysis window         40 </a:t>
            </a:r>
            <a:r>
              <a:rPr lang="en-US" sz="1900" dirty="0" err="1"/>
              <a:t>msec</a:t>
            </a:r>
            <a:r>
              <a:rPr lang="en-US" sz="1900" dirty="0"/>
              <a:t> (50% overlapping)</a:t>
            </a:r>
          </a:p>
          <a:p>
            <a:pPr lvl="1"/>
            <a:r>
              <a:rPr lang="en-US" sz="2000" dirty="0">
                <a:latin typeface="Gill Sans MT" pitchFamily="34" charset="0"/>
                <a:sym typeface="Wingdings" pitchFamily="2" charset="2"/>
              </a:rPr>
              <a:t>30</a:t>
            </a:r>
            <a:r>
              <a:rPr lang="en-US" sz="2000" baseline="30000" dirty="0">
                <a:latin typeface="Gill Sans MT" pitchFamily="34" charset="0"/>
                <a:sym typeface="Wingdings" pitchFamily="2" charset="2"/>
              </a:rPr>
              <a:t>th</a:t>
            </a:r>
            <a:r>
              <a:rPr lang="en-US" sz="2000" dirty="0">
                <a:latin typeface="Gill Sans MT" pitchFamily="34" charset="0"/>
                <a:sym typeface="Wingdings" pitchFamily="2" charset="2"/>
              </a:rPr>
              <a:t> order </a:t>
            </a:r>
            <a:r>
              <a:rPr lang="en-US" sz="2000" dirty="0" err="1">
                <a:latin typeface="Gill Sans MT" pitchFamily="34" charset="0"/>
                <a:sym typeface="Wingdings" pitchFamily="2" charset="2"/>
              </a:rPr>
              <a:t>mel</a:t>
            </a:r>
            <a:r>
              <a:rPr lang="en-US" sz="2000" dirty="0">
                <a:latin typeface="Gill Sans MT" pitchFamily="34" charset="0"/>
                <a:sym typeface="Wingdings" pitchFamily="2" charset="2"/>
              </a:rPr>
              <a:t>-frequency spectrogram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2123728" y="3760465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415680" y="4134222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2967633" y="5003651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3096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II.a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45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Classification method        UBM-GMM</a:t>
            </a:r>
          </a:p>
          <a:p>
            <a:pPr lvl="1"/>
            <a:r>
              <a:rPr lang="en-US" sz="1900" dirty="0">
                <a:sym typeface="Wingdings" pitchFamily="2" charset="2"/>
              </a:rPr>
              <a:t>16 Gaussian mixtures</a:t>
            </a:r>
          </a:p>
          <a:p>
            <a:pPr lvl="1"/>
            <a:r>
              <a:rPr lang="en-US" sz="1900" dirty="0">
                <a:sym typeface="Wingdings" pitchFamily="2" charset="2"/>
              </a:rPr>
              <a:t>Diagonal covariance matrix</a:t>
            </a:r>
          </a:p>
          <a:p>
            <a:pPr lvl="1"/>
            <a:endParaRPr lang="en-US" sz="100" dirty="0">
              <a:sym typeface="Wingdings" pitchFamily="2" charset="2"/>
            </a:endParaRPr>
          </a:p>
          <a:p>
            <a:r>
              <a:rPr lang="en-US" sz="2200" dirty="0"/>
              <a:t>Training data (clean speech)        10 sec per speaker</a:t>
            </a:r>
          </a:p>
          <a:p>
            <a:endParaRPr lang="en-US" sz="100" dirty="0"/>
          </a:p>
          <a:p>
            <a:r>
              <a:rPr lang="en-US" sz="2200" dirty="0"/>
              <a:t>Testing data       segment length 400 (~8 sec)</a:t>
            </a:r>
          </a:p>
          <a:p>
            <a:pPr lvl="1"/>
            <a:r>
              <a:rPr lang="en-US" sz="1900" dirty="0"/>
              <a:t>Add noise during testing @ -15, -10, -5, 0, 5, 10 dB</a:t>
            </a:r>
            <a:endParaRPr lang="en-US" sz="1600" dirty="0"/>
          </a:p>
          <a:p>
            <a:pPr lvl="2"/>
            <a:r>
              <a:rPr lang="en-US" sz="1600" dirty="0"/>
              <a:t>Speech babble</a:t>
            </a:r>
          </a:p>
          <a:p>
            <a:pPr lvl="2"/>
            <a:r>
              <a:rPr lang="en-US" sz="1600" dirty="0"/>
              <a:t>Factory floor</a:t>
            </a:r>
            <a:endParaRPr lang="en-US" sz="1900" dirty="0"/>
          </a:p>
        </p:txBody>
      </p:sp>
      <p:sp>
        <p:nvSpPr>
          <p:cNvPr id="11" name="Right Arrow 10"/>
          <p:cNvSpPr/>
          <p:nvPr/>
        </p:nvSpPr>
        <p:spPr>
          <a:xfrm>
            <a:off x="3563888" y="1288099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4485134" y="2499385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2392710" y="3003167"/>
            <a:ext cx="432048" cy="288032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2714647" y="3755132"/>
            <a:ext cx="301752" cy="49759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2581351" y="3789040"/>
            <a:ext cx="2823626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NOISEX database</a:t>
            </a:r>
            <a:endParaRPr lang="el-GR" sz="2000" i="1" dirty="0"/>
          </a:p>
        </p:txBody>
      </p:sp>
      <p:sp>
        <p:nvSpPr>
          <p:cNvPr id="16" name="Double Bracket 15"/>
          <p:cNvSpPr/>
          <p:nvPr/>
        </p:nvSpPr>
        <p:spPr>
          <a:xfrm>
            <a:off x="470148" y="4552818"/>
            <a:ext cx="2949724" cy="1036422"/>
          </a:xfrm>
          <a:prstGeom prst="bracketPair">
            <a:avLst/>
          </a:prstGeom>
          <a:ln w="38100" cap="flat" cmpd="dbl" algn="ctr">
            <a:solidFill>
              <a:srgbClr val="2EFB3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200" dirty="0"/>
              <a:t> Correct identification rate (CIR) of the</a:t>
            </a:r>
          </a:p>
          <a:p>
            <a:pPr>
              <a:buClr>
                <a:srgbClr val="FF0000"/>
              </a:buClr>
            </a:pPr>
            <a:r>
              <a:rPr lang="en-US" sz="1200" dirty="0"/>
              <a:t>   j-</a:t>
            </a:r>
            <a:r>
              <a:rPr lang="en-US" sz="1200" dirty="0" err="1"/>
              <a:t>th</a:t>
            </a:r>
            <a:r>
              <a:rPr lang="en-US" sz="1200" dirty="0"/>
              <a:t> speaker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32" y="5067350"/>
            <a:ext cx="2744547" cy="4515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contourClr>
              <a:schemeClr val="accent3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20" name="Double Bracket 19"/>
          <p:cNvSpPr/>
          <p:nvPr/>
        </p:nvSpPr>
        <p:spPr>
          <a:xfrm>
            <a:off x="3710508" y="4581128"/>
            <a:ext cx="2949724" cy="925570"/>
          </a:xfrm>
          <a:prstGeom prst="bracketPair">
            <a:avLst/>
          </a:prstGeom>
          <a:ln w="38100" cap="flat" cmpd="dbl" algn="ctr">
            <a:solidFill>
              <a:srgbClr val="2EFB3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200" dirty="0"/>
              <a:t> Total mean correct identification rate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577" y="4889850"/>
            <a:ext cx="2148977" cy="5412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contourClr>
              <a:schemeClr val="accent3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3181754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II.a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46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062261"/>
            <a:ext cx="8229600" cy="4937760"/>
          </a:xfrm>
        </p:spPr>
        <p:txBody>
          <a:bodyPr>
            <a:normAutofit/>
          </a:bodyPr>
          <a:lstStyle/>
          <a:p>
            <a:r>
              <a:rPr lang="en-US" sz="2200" dirty="0"/>
              <a:t>Correct identification rates (%)</a:t>
            </a:r>
            <a:endParaRPr lang="en-US" sz="1900" dirty="0"/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5004048" y="1340768"/>
            <a:ext cx="1935488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factory floor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107504" y="1343040"/>
            <a:ext cx="248836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speech babble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18" name="Double Bracket 17"/>
          <p:cNvSpPr/>
          <p:nvPr/>
        </p:nvSpPr>
        <p:spPr>
          <a:xfrm>
            <a:off x="102171" y="5013176"/>
            <a:ext cx="4248472" cy="1008112"/>
          </a:xfrm>
          <a:prstGeom prst="bracketPair">
            <a:avLst/>
          </a:prstGeom>
          <a:ln w="38100" cap="flat" cmpd="dbl" algn="ctr">
            <a:solidFill>
              <a:srgbClr val="2EFB3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numbers inside parentheses</a:t>
            </a:r>
          </a:p>
        </p:txBody>
      </p:sp>
      <p:sp>
        <p:nvSpPr>
          <p:cNvPr id="20" name="Content Placeholder 24"/>
          <p:cNvSpPr txBox="1">
            <a:spLocks/>
          </p:cNvSpPr>
          <p:nvPr/>
        </p:nvSpPr>
        <p:spPr>
          <a:xfrm>
            <a:off x="4427984" y="4941169"/>
            <a:ext cx="4584479" cy="12961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SVT performs better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Both noise types SNR @ -10 dB (~80% missing data)         mean CIR ~80%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Both noise types SNR &gt;= -5 dB       mean CIR  &gt;= ~87%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444208" y="5579715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057562" y="5790406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21498"/>
            <a:ext cx="3888432" cy="3031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90" y="1821600"/>
            <a:ext cx="3888000" cy="3018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56" y="5420337"/>
            <a:ext cx="3851920" cy="4560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815286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II.a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47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Examine the efficiency of low-rank matrix recovery vs. sparse imputation</a:t>
            </a:r>
          </a:p>
          <a:p>
            <a:pPr lvl="1"/>
            <a:r>
              <a:rPr lang="en-US" sz="1900" dirty="0"/>
              <a:t>Sparse imputation (SI) based on </a:t>
            </a:r>
            <a:r>
              <a:rPr lang="en-US" sz="1900" dirty="0" err="1"/>
              <a:t>sparsity</a:t>
            </a:r>
            <a:r>
              <a:rPr lang="en-US" sz="1900" dirty="0"/>
              <a:t> assumptions</a:t>
            </a:r>
          </a:p>
          <a:p>
            <a:pPr lvl="1"/>
            <a:r>
              <a:rPr lang="en-US" sz="1900" dirty="0"/>
              <a:t>Supervised dictionary-based approach</a:t>
            </a:r>
          </a:p>
          <a:p>
            <a:pPr lvl="1"/>
            <a:endParaRPr lang="en-US" sz="200" dirty="0"/>
          </a:p>
          <a:p>
            <a:r>
              <a:rPr lang="en-US" sz="2200" dirty="0"/>
              <a:t>Add noise during testing @ -16, -12, -8, -4, 0, 4, 8, 12 dB</a:t>
            </a:r>
            <a:endParaRPr lang="en-US" sz="300" dirty="0"/>
          </a:p>
          <a:p>
            <a:pPr lvl="1"/>
            <a:r>
              <a:rPr lang="en-US" sz="1900" dirty="0"/>
              <a:t>Speech babble</a:t>
            </a:r>
          </a:p>
          <a:p>
            <a:pPr lvl="1"/>
            <a:r>
              <a:rPr lang="en-US" sz="1900" dirty="0"/>
              <a:t>Factory floor</a:t>
            </a:r>
            <a:endParaRPr lang="en-US" sz="1600" dirty="0"/>
          </a:p>
        </p:txBody>
      </p:sp>
      <p:sp>
        <p:nvSpPr>
          <p:cNvPr id="11" name="Right Brace 10"/>
          <p:cNvSpPr/>
          <p:nvPr/>
        </p:nvSpPr>
        <p:spPr>
          <a:xfrm>
            <a:off x="2733697" y="3277725"/>
            <a:ext cx="301752" cy="49759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2600401" y="3311633"/>
            <a:ext cx="2823626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NOISEX database</a:t>
            </a:r>
            <a:endParaRPr lang="el-GR" sz="2000" i="1" dirty="0"/>
          </a:p>
        </p:txBody>
      </p:sp>
    </p:spTree>
    <p:extLst>
      <p:ext uri="{BB962C8B-B14F-4D97-AF65-F5344CB8AC3E}">
        <p14:creationId xmlns:p14="http://schemas.microsoft.com/office/powerpoint/2010/main" val="6401083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II.a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48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062261"/>
            <a:ext cx="8229600" cy="4937760"/>
          </a:xfrm>
        </p:spPr>
        <p:txBody>
          <a:bodyPr>
            <a:normAutofit/>
          </a:bodyPr>
          <a:lstStyle/>
          <a:p>
            <a:r>
              <a:rPr lang="en-US" sz="2200" dirty="0"/>
              <a:t>Correct identification rates (%)</a:t>
            </a:r>
            <a:endParaRPr lang="en-US" sz="1900" dirty="0"/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5004048" y="1340768"/>
            <a:ext cx="1935488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factory floor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107504" y="1343040"/>
            <a:ext cx="2488366" cy="4616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400" i="1" dirty="0">
                <a:solidFill>
                  <a:srgbClr val="FF0000"/>
                </a:solidFill>
                <a:latin typeface="Gill Sans MT" pitchFamily="34" charset="0"/>
              </a:rPr>
              <a:t>speech babble</a:t>
            </a:r>
            <a:endParaRPr lang="el-GR" sz="2400" i="1" dirty="0">
              <a:solidFill>
                <a:srgbClr val="FF0000"/>
              </a:solidFill>
            </a:endParaRPr>
          </a:p>
        </p:txBody>
      </p:sp>
      <p:sp>
        <p:nvSpPr>
          <p:cNvPr id="20" name="Content Placeholder 24"/>
          <p:cNvSpPr txBox="1">
            <a:spLocks/>
          </p:cNvSpPr>
          <p:nvPr/>
        </p:nvSpPr>
        <p:spPr>
          <a:xfrm>
            <a:off x="2483768" y="4262216"/>
            <a:ext cx="4176464" cy="2009004"/>
          </a:xfrm>
          <a:prstGeom prst="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txBody>
          <a:bodyPr vert="horz" lIns="91440" tIns="45720" rIns="91440" bIns="45720" rtlCol="0" anchor="t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SVT better vs. SI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Both noise types @ SNR &lt;= -4 dB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SVT 30% better vs. SI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Speech babble noise @ SNR = -16 dB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SVT 15% better vs. SI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Speech babble noise @ SNR = -12 dB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SVT 10% better vs. SI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Factory floor noise @ SNR = -16 dB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116" y="1864146"/>
            <a:ext cx="4319941" cy="2181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64147"/>
            <a:ext cx="4319940" cy="2181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92700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low-rank representation and MC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49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252000" y="1267200"/>
            <a:ext cx="8712968" cy="4471134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Low-rank matrix completion (MC)           unsupervised approach</a:t>
            </a:r>
          </a:p>
          <a:p>
            <a:pPr lvl="1"/>
            <a:r>
              <a:rPr lang="en-US" sz="1900" dirty="0">
                <a:sym typeface="Wingdings" pitchFamily="2" charset="2"/>
              </a:rPr>
              <a:t>Exploit </a:t>
            </a:r>
            <a:r>
              <a:rPr lang="en-US" sz="1900" b="1" i="1" dirty="0">
                <a:sym typeface="Wingdings" pitchFamily="2" charset="2"/>
              </a:rPr>
              <a:t>a-priori knowledge</a:t>
            </a:r>
            <a:r>
              <a:rPr lang="en-US" sz="1900" dirty="0">
                <a:sym typeface="Wingdings" pitchFamily="2" charset="2"/>
              </a:rPr>
              <a:t> of training data per speaker            </a:t>
            </a:r>
          </a:p>
          <a:p>
            <a:pPr marL="274320" lvl="1" indent="0">
              <a:buNone/>
            </a:pPr>
            <a:r>
              <a:rPr lang="en-US" sz="1900" dirty="0">
                <a:sym typeface="Wingdings" pitchFamily="2" charset="2"/>
              </a:rPr>
              <a:t>                  supervised MC algorithm</a:t>
            </a:r>
          </a:p>
          <a:p>
            <a:pPr lvl="1"/>
            <a:endParaRPr lang="en-US" sz="2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Typical low-rank MC           …any information about the </a:t>
            </a:r>
            <a:r>
              <a:rPr lang="en-US" sz="2200" i="1" dirty="0">
                <a:solidFill>
                  <a:srgbClr val="0000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sym typeface="Wingdings" pitchFamily="2" charset="2"/>
              </a:rPr>
              <a:t>procedure generated</a:t>
            </a:r>
            <a:r>
              <a:rPr lang="en-US" sz="2200" dirty="0">
                <a:sym typeface="Wingdings" pitchFamily="2" charset="2"/>
              </a:rPr>
              <a:t> the data matrix      ?</a:t>
            </a:r>
          </a:p>
          <a:p>
            <a:endParaRPr lang="en-US" sz="200" dirty="0">
              <a:sym typeface="Wingdings" pitchFamily="2" charset="2"/>
            </a:endParaRPr>
          </a:p>
          <a:p>
            <a:r>
              <a:rPr lang="en-US" sz="2200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NO! </a:t>
            </a:r>
            <a:r>
              <a:rPr lang="en-US" sz="2200" dirty="0"/>
              <a:t> … introduce </a:t>
            </a:r>
            <a:r>
              <a:rPr lang="en-US" sz="2200" i="1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low-rank representation</a:t>
            </a:r>
            <a:r>
              <a:rPr lang="en-US" sz="2200" dirty="0"/>
              <a:t> (LRR)</a:t>
            </a:r>
          </a:p>
          <a:p>
            <a:pPr lvl="1"/>
            <a:r>
              <a:rPr lang="en-US" sz="1900" dirty="0">
                <a:sym typeface="Wingdings" pitchFamily="2" charset="2"/>
              </a:rPr>
              <a:t>Exploit the supervised nature of the speaker identification task</a:t>
            </a:r>
          </a:p>
          <a:p>
            <a:pPr lvl="2"/>
            <a:r>
              <a:rPr lang="en-US" sz="1600" dirty="0">
                <a:sym typeface="Wingdings" pitchFamily="2" charset="2"/>
              </a:rPr>
              <a:t>Training data obtained from each speaker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835649" y="1323078"/>
            <a:ext cx="650093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ent Arrow 1"/>
          <p:cNvSpPr/>
          <p:nvPr/>
        </p:nvSpPr>
        <p:spPr>
          <a:xfrm rot="10800000" flipH="1">
            <a:off x="1331641" y="2009250"/>
            <a:ext cx="432048" cy="268982"/>
          </a:xfrm>
          <a:prstGeom prst="ben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3203848" y="2503781"/>
            <a:ext cx="650093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032" y="2922112"/>
            <a:ext cx="326878" cy="2160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04" y="5290140"/>
            <a:ext cx="555498" cy="240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208085"/>
              </p:ext>
            </p:extLst>
          </p:nvPr>
        </p:nvGraphicFramePr>
        <p:xfrm>
          <a:off x="347663" y="4914900"/>
          <a:ext cx="39846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80" name="Equation" r:id="rId6" imgW="241200" imgH="228600" progId="Equation.DSMT4">
                  <p:embed/>
                </p:oleObj>
              </mc:Choice>
              <mc:Fallback>
                <p:oleObj name="Equation" r:id="rId6" imgW="241200" imgH="2286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3" y="4914900"/>
                        <a:ext cx="398462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681" y="5283977"/>
            <a:ext cx="555557" cy="241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895881" y="5211926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=</a:t>
            </a:r>
            <a:endParaRPr lang="el-GR" sz="20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048" y="5290140"/>
            <a:ext cx="733556" cy="235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790669"/>
              </p:ext>
            </p:extLst>
          </p:nvPr>
        </p:nvGraphicFramePr>
        <p:xfrm>
          <a:off x="1322186" y="4915238"/>
          <a:ext cx="35718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81" name="Equation" r:id="rId10" imgW="215640" imgH="228600" progId="Equation.DSMT4">
                  <p:embed/>
                </p:oleObj>
              </mc:Choice>
              <mc:Fallback>
                <p:oleObj name="Equation" r:id="rId10" imgW="21564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186" y="4915238"/>
                        <a:ext cx="357187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153797"/>
              </p:ext>
            </p:extLst>
          </p:nvPr>
        </p:nvGraphicFramePr>
        <p:xfrm>
          <a:off x="2183083" y="4915238"/>
          <a:ext cx="3143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82" name="Equation" r:id="rId12" imgW="190440" imgH="228600" progId="Equation.DSMT4">
                  <p:embed/>
                </p:oleObj>
              </mc:Choice>
              <mc:Fallback>
                <p:oleObj name="Equation" r:id="rId12" imgW="190440" imgH="2286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3083" y="4915238"/>
                        <a:ext cx="31432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531982"/>
              </p:ext>
            </p:extLst>
          </p:nvPr>
        </p:nvGraphicFramePr>
        <p:xfrm>
          <a:off x="3379788" y="4914900"/>
          <a:ext cx="42068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83" name="Equation" r:id="rId14" imgW="253800" imgH="228600" progId="Equation.DSMT4">
                  <p:embed/>
                </p:oleObj>
              </mc:Choice>
              <mc:Fallback>
                <p:oleObj name="Equation" r:id="rId14" imgW="25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9788" y="4914900"/>
                        <a:ext cx="420687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3920217" y="5211926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=</a:t>
            </a:r>
            <a:endParaRPr lang="el-GR" sz="20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559516"/>
              </p:ext>
            </p:extLst>
          </p:nvPr>
        </p:nvGraphicFramePr>
        <p:xfrm>
          <a:off x="4336848" y="4915238"/>
          <a:ext cx="3778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84" name="Equation" r:id="rId16" imgW="228600" imgH="228600" progId="Equation.DSMT4">
                  <p:embed/>
                </p:oleObj>
              </mc:Choice>
              <mc:Fallback>
                <p:oleObj name="Equation" r:id="rId16" imgW="228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6848" y="4915238"/>
                        <a:ext cx="37782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950498"/>
              </p:ext>
            </p:extLst>
          </p:nvPr>
        </p:nvGraphicFramePr>
        <p:xfrm>
          <a:off x="5197745" y="4915238"/>
          <a:ext cx="3349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85" name="Equation" r:id="rId18" imgW="203040" imgH="228600" progId="Equation.DSMT4">
                  <p:embed/>
                </p:oleObj>
              </mc:Choice>
              <mc:Fallback>
                <p:oleObj name="Equation" r:id="rId18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7745" y="4915238"/>
                        <a:ext cx="33496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Picture 3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331" y="5283977"/>
            <a:ext cx="733556" cy="232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667" y="5290556"/>
            <a:ext cx="733556" cy="240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374" y="5298058"/>
            <a:ext cx="554400" cy="73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510" y="5298259"/>
            <a:ext cx="569536" cy="232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223782"/>
              </p:ext>
            </p:extLst>
          </p:nvPr>
        </p:nvGraphicFramePr>
        <p:xfrm>
          <a:off x="6397625" y="4914900"/>
          <a:ext cx="3984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86" name="Equation" r:id="rId24" imgW="241200" imgH="228600" progId="Equation.DSMT4">
                  <p:embed/>
                </p:oleObj>
              </mc:Choice>
              <mc:Fallback>
                <p:oleObj name="Equation" r:id="rId24" imgW="241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25" y="4914900"/>
                        <a:ext cx="39846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6944553" y="5212342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=</a:t>
            </a:r>
            <a:endParaRPr lang="el-GR" sz="2000" dirty="0"/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268336"/>
              </p:ext>
            </p:extLst>
          </p:nvPr>
        </p:nvGraphicFramePr>
        <p:xfrm>
          <a:off x="7358976" y="4915238"/>
          <a:ext cx="3794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87" name="Equation" r:id="rId26" imgW="228600" imgH="228600" progId="Equation.DSMT4">
                  <p:embed/>
                </p:oleObj>
              </mc:Choice>
              <mc:Fallback>
                <p:oleObj name="Equation" r:id="rId26" imgW="228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8976" y="4915238"/>
                        <a:ext cx="37941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096318"/>
              </p:ext>
            </p:extLst>
          </p:nvPr>
        </p:nvGraphicFramePr>
        <p:xfrm>
          <a:off x="8220989" y="4915238"/>
          <a:ext cx="3365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88" name="Equation" r:id="rId28" imgW="203040" imgH="228600" progId="Equation.DSMT4">
                  <p:embed/>
                </p:oleObj>
              </mc:Choice>
              <mc:Fallback>
                <p:oleObj name="Equation" r:id="rId28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0989" y="4915238"/>
                        <a:ext cx="33655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" name="Picture 49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816" y="5290140"/>
            <a:ext cx="554400" cy="732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" name="Rounded Rectangle 50"/>
          <p:cNvSpPr/>
          <p:nvPr/>
        </p:nvSpPr>
        <p:spPr>
          <a:xfrm>
            <a:off x="206671" y="4842833"/>
            <a:ext cx="2610394" cy="13681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2" name="Rounded Rectangle 51"/>
          <p:cNvSpPr/>
          <p:nvPr/>
        </p:nvSpPr>
        <p:spPr>
          <a:xfrm>
            <a:off x="3212485" y="4842833"/>
            <a:ext cx="2610394" cy="13681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3" name="Rounded Rectangle 52"/>
          <p:cNvSpPr/>
          <p:nvPr/>
        </p:nvSpPr>
        <p:spPr>
          <a:xfrm>
            <a:off x="6237653" y="4842833"/>
            <a:ext cx="2610394" cy="13681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4" name="Text Box 17"/>
          <p:cNvSpPr txBox="1">
            <a:spLocks noChangeArrowheads="1"/>
          </p:cNvSpPr>
          <p:nvPr/>
        </p:nvSpPr>
        <p:spPr bwMode="auto">
          <a:xfrm>
            <a:off x="229948" y="4404832"/>
            <a:ext cx="153374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Speaker 1</a:t>
            </a:r>
            <a:endParaRPr lang="el-GR" sz="2000" i="1" dirty="0">
              <a:solidFill>
                <a:srgbClr val="FF0000"/>
              </a:solidFill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298259"/>
            <a:ext cx="554400" cy="733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8" name="Text Box 17"/>
          <p:cNvSpPr txBox="1">
            <a:spLocks noChangeArrowheads="1"/>
          </p:cNvSpPr>
          <p:nvPr/>
        </p:nvSpPr>
        <p:spPr bwMode="auto">
          <a:xfrm>
            <a:off x="3245231" y="4409953"/>
            <a:ext cx="153374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Speaker 2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59" name="Text Box 17"/>
          <p:cNvSpPr txBox="1">
            <a:spLocks noChangeArrowheads="1"/>
          </p:cNvSpPr>
          <p:nvPr/>
        </p:nvSpPr>
        <p:spPr bwMode="auto">
          <a:xfrm>
            <a:off x="6269567" y="4410369"/>
            <a:ext cx="153374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Speaker 3</a:t>
            </a:r>
            <a:endParaRPr lang="el-GR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96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4" grpId="0"/>
      <p:bldP spid="45" grpId="0"/>
      <p:bldP spid="51" grpId="0" animBg="1"/>
      <p:bldP spid="52" grpId="0" animBg="1"/>
      <p:bldP spid="53" grpId="0" animBg="1"/>
      <p:bldP spid="54" grpId="0"/>
      <p:bldP spid="58" grpId="0"/>
      <p:bldP spid="5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14" y="2173911"/>
            <a:ext cx="569536" cy="232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131" y="2163336"/>
            <a:ext cx="555557" cy="241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720" y="2169314"/>
            <a:ext cx="554400" cy="732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566" y="2178691"/>
            <a:ext cx="554400" cy="73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640" y="2178656"/>
            <a:ext cx="554400" cy="733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314" y="2167710"/>
            <a:ext cx="733556" cy="240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026" y="2161334"/>
            <a:ext cx="733556" cy="232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441" y="2170995"/>
            <a:ext cx="733556" cy="235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98" y="2170180"/>
            <a:ext cx="555498" cy="240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low-rank representation and MC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50</a:t>
            </a:r>
            <a:endParaRPr lang="el-G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04" y="2166637"/>
            <a:ext cx="555498" cy="240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688133"/>
              </p:ext>
            </p:extLst>
          </p:nvPr>
        </p:nvGraphicFramePr>
        <p:xfrm>
          <a:off x="347663" y="1790700"/>
          <a:ext cx="39846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24" name="Equation" r:id="rId13" imgW="241200" imgH="228600" progId="Equation.DSMT4">
                  <p:embed/>
                </p:oleObj>
              </mc:Choice>
              <mc:Fallback>
                <p:oleObj name="Equation" r:id="rId13" imgW="241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3" y="1790700"/>
                        <a:ext cx="398462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681" y="2160474"/>
            <a:ext cx="555557" cy="241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895881" y="2088423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=</a:t>
            </a:r>
            <a:endParaRPr lang="el-GR" sz="20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048" y="2166637"/>
            <a:ext cx="733556" cy="235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601996"/>
              </p:ext>
            </p:extLst>
          </p:nvPr>
        </p:nvGraphicFramePr>
        <p:xfrm>
          <a:off x="1322186" y="1791735"/>
          <a:ext cx="35718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25" name="Equation" r:id="rId15" imgW="215640" imgH="228600" progId="Equation.DSMT4">
                  <p:embed/>
                </p:oleObj>
              </mc:Choice>
              <mc:Fallback>
                <p:oleObj name="Equation" r:id="rId15" imgW="215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186" y="1791735"/>
                        <a:ext cx="357187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358616"/>
              </p:ext>
            </p:extLst>
          </p:nvPr>
        </p:nvGraphicFramePr>
        <p:xfrm>
          <a:off x="2183083" y="1791735"/>
          <a:ext cx="3143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26" name="Equation" r:id="rId17" imgW="190440" imgH="228600" progId="Equation.DSMT4">
                  <p:embed/>
                </p:oleObj>
              </mc:Choice>
              <mc:Fallback>
                <p:oleObj name="Equation" r:id="rId17" imgW="190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3083" y="1791735"/>
                        <a:ext cx="31432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397436"/>
              </p:ext>
            </p:extLst>
          </p:nvPr>
        </p:nvGraphicFramePr>
        <p:xfrm>
          <a:off x="3379788" y="1792288"/>
          <a:ext cx="42068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27" name="Equation" r:id="rId19" imgW="253800" imgH="228600" progId="Equation.DSMT4">
                  <p:embed/>
                </p:oleObj>
              </mc:Choice>
              <mc:Fallback>
                <p:oleObj name="Equation" r:id="rId19" imgW="25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9788" y="1792288"/>
                        <a:ext cx="420687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3920217" y="2088423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=</a:t>
            </a:r>
            <a:endParaRPr lang="el-GR" sz="20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1163193"/>
              </p:ext>
            </p:extLst>
          </p:nvPr>
        </p:nvGraphicFramePr>
        <p:xfrm>
          <a:off x="4336848" y="1791735"/>
          <a:ext cx="3778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28" name="Equation" r:id="rId21" imgW="228600" imgH="228600" progId="Equation.DSMT4">
                  <p:embed/>
                </p:oleObj>
              </mc:Choice>
              <mc:Fallback>
                <p:oleObj name="Equation" r:id="rId21" imgW="228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6848" y="1791735"/>
                        <a:ext cx="377825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8356145"/>
              </p:ext>
            </p:extLst>
          </p:nvPr>
        </p:nvGraphicFramePr>
        <p:xfrm>
          <a:off x="5197745" y="1791735"/>
          <a:ext cx="3349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29" name="Equation" r:id="rId23" imgW="203040" imgH="228600" progId="Equation.DSMT4">
                  <p:embed/>
                </p:oleObj>
              </mc:Choice>
              <mc:Fallback>
                <p:oleObj name="Equation" r:id="rId23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7745" y="1791735"/>
                        <a:ext cx="33496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Picture 3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331" y="2160474"/>
            <a:ext cx="733556" cy="232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667" y="2167053"/>
            <a:ext cx="733556" cy="240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374" y="2174555"/>
            <a:ext cx="554400" cy="73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510" y="2174756"/>
            <a:ext cx="569536" cy="232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357393"/>
              </p:ext>
            </p:extLst>
          </p:nvPr>
        </p:nvGraphicFramePr>
        <p:xfrm>
          <a:off x="6386513" y="1792288"/>
          <a:ext cx="420687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30" name="Equation" r:id="rId25" imgW="253800" imgH="228600" progId="Equation.DSMT4">
                  <p:embed/>
                </p:oleObj>
              </mc:Choice>
              <mc:Fallback>
                <p:oleObj name="Equation" r:id="rId25" imgW="25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6513" y="1792288"/>
                        <a:ext cx="420687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6944553" y="2088839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=</a:t>
            </a:r>
            <a:endParaRPr lang="el-GR" sz="2000" dirty="0"/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194032"/>
              </p:ext>
            </p:extLst>
          </p:nvPr>
        </p:nvGraphicFramePr>
        <p:xfrm>
          <a:off x="7358976" y="1791735"/>
          <a:ext cx="37941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31" name="Equation" r:id="rId27" imgW="228600" imgH="228600" progId="Equation.DSMT4">
                  <p:embed/>
                </p:oleObj>
              </mc:Choice>
              <mc:Fallback>
                <p:oleObj name="Equation" r:id="rId27" imgW="228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8976" y="1791735"/>
                        <a:ext cx="379413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175745"/>
              </p:ext>
            </p:extLst>
          </p:nvPr>
        </p:nvGraphicFramePr>
        <p:xfrm>
          <a:off x="8220989" y="1791735"/>
          <a:ext cx="3365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32" name="Equation" r:id="rId29" imgW="203040" imgH="228600" progId="Equation.DSMT4">
                  <p:embed/>
                </p:oleObj>
              </mc:Choice>
              <mc:Fallback>
                <p:oleObj name="Equation" r:id="rId29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0989" y="1791735"/>
                        <a:ext cx="33655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" name="Picture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816" y="2166637"/>
            <a:ext cx="554400" cy="732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" name="Rounded Rectangle 50"/>
          <p:cNvSpPr/>
          <p:nvPr/>
        </p:nvSpPr>
        <p:spPr>
          <a:xfrm>
            <a:off x="206671" y="1719330"/>
            <a:ext cx="2610394" cy="13681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2" name="Rounded Rectangle 51"/>
          <p:cNvSpPr/>
          <p:nvPr/>
        </p:nvSpPr>
        <p:spPr>
          <a:xfrm>
            <a:off x="3212485" y="1719330"/>
            <a:ext cx="2610394" cy="13681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3" name="Rounded Rectangle 52"/>
          <p:cNvSpPr/>
          <p:nvPr/>
        </p:nvSpPr>
        <p:spPr>
          <a:xfrm>
            <a:off x="6237653" y="1719330"/>
            <a:ext cx="2610394" cy="136815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312" y="2174756"/>
            <a:ext cx="554400" cy="733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" name="Text Box 17"/>
          <p:cNvSpPr txBox="1">
            <a:spLocks noChangeArrowheads="1"/>
          </p:cNvSpPr>
          <p:nvPr/>
        </p:nvSpPr>
        <p:spPr bwMode="auto">
          <a:xfrm>
            <a:off x="229948" y="1286108"/>
            <a:ext cx="153374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Speaker 1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62" name="Text Box 17"/>
          <p:cNvSpPr txBox="1">
            <a:spLocks noChangeArrowheads="1"/>
          </p:cNvSpPr>
          <p:nvPr/>
        </p:nvSpPr>
        <p:spPr bwMode="auto">
          <a:xfrm>
            <a:off x="3245231" y="1291229"/>
            <a:ext cx="153374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Speaker 2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63" name="Text Box 17"/>
          <p:cNvSpPr txBox="1">
            <a:spLocks noChangeArrowheads="1"/>
          </p:cNvSpPr>
          <p:nvPr/>
        </p:nvSpPr>
        <p:spPr bwMode="auto">
          <a:xfrm>
            <a:off x="6269567" y="1291645"/>
            <a:ext cx="153374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Speaker 3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555776" y="3890958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=</a:t>
            </a:r>
            <a:endParaRPr lang="el-GR" sz="2000" dirty="0"/>
          </a:p>
        </p:txBody>
      </p:sp>
      <p:sp>
        <p:nvSpPr>
          <p:cNvPr id="15" name="Double Bracket 14"/>
          <p:cNvSpPr/>
          <p:nvPr/>
        </p:nvSpPr>
        <p:spPr>
          <a:xfrm>
            <a:off x="362616" y="3915366"/>
            <a:ext cx="2074108" cy="339490"/>
          </a:xfrm>
          <a:prstGeom prst="bracketPair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5" name="Double Bracket 64"/>
          <p:cNvSpPr/>
          <p:nvPr/>
        </p:nvSpPr>
        <p:spPr>
          <a:xfrm>
            <a:off x="2997292" y="3914950"/>
            <a:ext cx="2726836" cy="339490"/>
          </a:xfrm>
          <a:prstGeom prst="bracketPair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908022"/>
              </p:ext>
            </p:extLst>
          </p:nvPr>
        </p:nvGraphicFramePr>
        <p:xfrm>
          <a:off x="508000" y="3500438"/>
          <a:ext cx="3365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33" name="Equation" r:id="rId31" imgW="203040" imgH="164880" progId="Equation.DSMT4">
                  <p:embed/>
                </p:oleObj>
              </mc:Choice>
              <mc:Fallback>
                <p:oleObj name="Equation" r:id="rId31" imgW="203040" imgH="1648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000" y="3500438"/>
                        <a:ext cx="336550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061663"/>
              </p:ext>
            </p:extLst>
          </p:nvPr>
        </p:nvGraphicFramePr>
        <p:xfrm>
          <a:off x="3211644" y="3491955"/>
          <a:ext cx="293687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34" name="Equation" r:id="rId33" imgW="177480" imgH="177480" progId="Equation.DSMT4">
                  <p:embed/>
                </p:oleObj>
              </mc:Choice>
              <mc:Fallback>
                <p:oleObj name="Equation" r:id="rId33" imgW="177480" imgH="17748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644" y="3491955"/>
                        <a:ext cx="293687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617900"/>
              </p:ext>
            </p:extLst>
          </p:nvPr>
        </p:nvGraphicFramePr>
        <p:xfrm>
          <a:off x="6142292" y="3501008"/>
          <a:ext cx="252412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435" name="Equation" r:id="rId35" imgW="152280" imgH="164880" progId="Equation.DSMT4">
                  <p:embed/>
                </p:oleObj>
              </mc:Choice>
              <mc:Fallback>
                <p:oleObj name="Equation" r:id="rId35" imgW="152280" imgH="164880" progId="Equation.DSMT4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2292" y="3501008"/>
                        <a:ext cx="252412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323528" y="4581128"/>
            <a:ext cx="4315276" cy="92333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Block diagonal matrix </a:t>
            </a:r>
            <a:r>
              <a:rPr lang="en-US" b="1" dirty="0"/>
              <a:t>L </a:t>
            </a:r>
            <a:r>
              <a:rPr lang="en-US" dirty="0"/>
              <a:t>is the lowest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dirty="0"/>
              <a:t>   rank representation of the test data </a:t>
            </a:r>
            <a:r>
              <a:rPr lang="en-US" b="1" dirty="0"/>
              <a:t>M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b="1" dirty="0"/>
              <a:t>   </a:t>
            </a:r>
            <a:r>
              <a:rPr lang="en-US" dirty="0"/>
              <a:t>with respect to training data </a:t>
            </a:r>
            <a:r>
              <a:rPr lang="en-US" b="1" dirty="0"/>
              <a:t>G</a:t>
            </a:r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52" y="5661248"/>
            <a:ext cx="3086528" cy="44336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91" name="Double Bracket 90"/>
          <p:cNvSpPr/>
          <p:nvPr/>
        </p:nvSpPr>
        <p:spPr>
          <a:xfrm>
            <a:off x="5897305" y="3870941"/>
            <a:ext cx="2131079" cy="2301505"/>
          </a:xfrm>
          <a:prstGeom prst="bracketPair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2" name="Bent Arrow 91"/>
          <p:cNvSpPr/>
          <p:nvPr/>
        </p:nvSpPr>
        <p:spPr>
          <a:xfrm rot="10800000">
            <a:off x="3597901" y="5562497"/>
            <a:ext cx="460989" cy="432047"/>
          </a:xfrm>
          <a:prstGeom prst="bentArrow">
            <a:avLst>
              <a:gd name="adj1" fmla="val 25000"/>
              <a:gd name="adj2" fmla="val 25756"/>
              <a:gd name="adj3" fmla="val 25000"/>
              <a:gd name="adj4" fmla="val 4375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5118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0.00816 -4.81481E-6 C 0.0118 -4.81481E-6 0.01649 0.0713 0.01649 0.12963 L 0.01649 0.26088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" y="130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-0.24341 0.261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70" y="130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093 L -1.66667E-6 0.12963 C -1.66667E-6 0.18773 -0.13854 0.26041 -0.25104 0.26041 L -0.50173 0.26041 " pathEditMode="relative" rAng="5400000" ptsTypes="FfFF">
                                      <p:cBhvr>
                                        <p:cTn id="1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87" y="130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85185E-6 L -1.38889E-6 0.13033 C -1.38889E-6 0.18889 0.0559 0.26134 0.10174 0.26134 L 0.20399 0.26134 " pathEditMode="relative" rAng="0" ptsTypes="FfFF">
                                      <p:cBhvr>
                                        <p:cTn id="2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91" y="130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44444E-6 L -0.03125 0.262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1312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42 -0.00231 L 0.03142 0.12871 C 0.03142 0.18774 -0.05139 0.26088 -0.11823 0.26088 L -0.26754 0.26088 " pathEditMode="relative" rAng="5400000" ptsTypes="FfFF">
                                      <p:cBhvr>
                                        <p:cTn id="2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1314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698 -4.66805E-6 L 0.03698 0.12816 C 0.03698 0.18599 0.14792 0.25746 0.23819 0.25746 L 0.43993 0.25746 " pathEditMode="relative" rAng="0" ptsTypes="FfFF">
                                      <p:cBhvr>
                                        <p:cTn id="3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39" y="1286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9 -0.00693 L 0.17187 0.3636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40" y="1852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81 0.00324 L 0.03281 0.23641 C 0.03281 0.3405 -0.00417 0.47004 -0.03351 0.47004 L -0.09948 0.47004 " pathEditMode="relative" rAng="5400000" ptsTypes="FfFF">
                                      <p:cBhvr>
                                        <p:cTn id="4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2334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15" grpId="0" animBg="1"/>
      <p:bldP spid="65" grpId="0" animBg="1"/>
      <p:bldP spid="76" grpId="0" animBg="1"/>
      <p:bldP spid="91" grpId="0" animBg="1"/>
      <p:bldP spid="9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611560" y="2331604"/>
            <a:ext cx="7848872" cy="83764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low-rank representation and MC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51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8712968" cy="5040560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Apply LRR on matrices with missing data</a:t>
            </a:r>
          </a:p>
          <a:p>
            <a:pPr lvl="1"/>
            <a:r>
              <a:rPr lang="en-US" sz="1900" dirty="0">
                <a:solidFill>
                  <a:schemeClr val="tx1"/>
                </a:solidFill>
                <a:sym typeface="Wingdings" pitchFamily="2" charset="2"/>
              </a:rPr>
              <a:t>Combine MC and LRR             seeks a low-rank coefficient matrix     from a small number of measurements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3448447" y="1719858"/>
            <a:ext cx="650093" cy="297557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322" y="1735823"/>
            <a:ext cx="218078" cy="25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44" y="2051323"/>
            <a:ext cx="725911" cy="252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38" y="2521177"/>
            <a:ext cx="3086528" cy="44336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27" y="2523081"/>
            <a:ext cx="3616981" cy="4428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12" y="4073206"/>
            <a:ext cx="1663200" cy="235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596" y="4071012"/>
            <a:ext cx="733556" cy="235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08" y="4073206"/>
            <a:ext cx="733556" cy="232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304" y="4073206"/>
            <a:ext cx="733556" cy="232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284" y="4740395"/>
            <a:ext cx="554400" cy="73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684" y="5473733"/>
            <a:ext cx="554400" cy="732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884" y="4007258"/>
            <a:ext cx="554400" cy="733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Double Bracket 41"/>
          <p:cNvSpPr/>
          <p:nvPr/>
        </p:nvSpPr>
        <p:spPr>
          <a:xfrm>
            <a:off x="855292" y="3999786"/>
            <a:ext cx="1761112" cy="339490"/>
          </a:xfrm>
          <a:prstGeom prst="bracketPair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3" name="Double Bracket 42"/>
          <p:cNvSpPr/>
          <p:nvPr/>
        </p:nvSpPr>
        <p:spPr>
          <a:xfrm>
            <a:off x="3495903" y="3989768"/>
            <a:ext cx="2543675" cy="339490"/>
          </a:xfrm>
          <a:prstGeom prst="bracketPair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4" name="Double Bracket 43"/>
          <p:cNvSpPr/>
          <p:nvPr/>
        </p:nvSpPr>
        <p:spPr>
          <a:xfrm>
            <a:off x="6129536" y="3956042"/>
            <a:ext cx="1970856" cy="2305310"/>
          </a:xfrm>
          <a:prstGeom prst="bracketPair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5" name="Text Box 17"/>
          <p:cNvSpPr txBox="1">
            <a:spLocks noChangeArrowheads="1"/>
          </p:cNvSpPr>
          <p:nvPr/>
        </p:nvSpPr>
        <p:spPr bwMode="auto">
          <a:xfrm>
            <a:off x="973480" y="4404832"/>
            <a:ext cx="1533740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Observed data matrix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46" name="Text Box 17"/>
          <p:cNvSpPr txBox="1">
            <a:spLocks noChangeArrowheads="1"/>
          </p:cNvSpPr>
          <p:nvPr/>
        </p:nvSpPr>
        <p:spPr bwMode="auto">
          <a:xfrm>
            <a:off x="3786048" y="4557232"/>
            <a:ext cx="1533740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Dictionary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47" name="Text Box 17"/>
          <p:cNvSpPr txBox="1">
            <a:spLocks noChangeArrowheads="1"/>
          </p:cNvSpPr>
          <p:nvPr/>
        </p:nvSpPr>
        <p:spPr bwMode="auto">
          <a:xfrm>
            <a:off x="6327900" y="3212976"/>
            <a:ext cx="1533740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Low-rank matrix</a:t>
            </a:r>
            <a:endParaRPr lang="el-GR" sz="2000" i="1" dirty="0">
              <a:solidFill>
                <a:srgbClr val="FF0000"/>
              </a:solidFill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2857141" y="4011234"/>
            <a:ext cx="527098" cy="35899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b="1" i="1" dirty="0"/>
          </a:p>
        </p:txBody>
      </p:sp>
    </p:spTree>
    <p:extLst>
      <p:ext uri="{BB962C8B-B14F-4D97-AF65-F5344CB8AC3E}">
        <p14:creationId xmlns:p14="http://schemas.microsoft.com/office/powerpoint/2010/main" val="455432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611560" y="2331604"/>
            <a:ext cx="7848872" cy="83764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low-rank representation and MC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51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8712968" cy="5040560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Apply LRR on matrices with missing data</a:t>
            </a:r>
          </a:p>
          <a:p>
            <a:pPr lvl="1"/>
            <a:r>
              <a:rPr lang="en-US" sz="1900" dirty="0">
                <a:solidFill>
                  <a:schemeClr val="tx1"/>
                </a:solidFill>
                <a:sym typeface="Wingdings" pitchFamily="2" charset="2"/>
              </a:rPr>
              <a:t>Combine MC and LRR             seeks a low-rank coefficient matrix     from a small number of measurements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3448447" y="1719858"/>
            <a:ext cx="650093" cy="297557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322" y="1735823"/>
            <a:ext cx="218078" cy="25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44" y="2051323"/>
            <a:ext cx="725911" cy="252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38" y="2521177"/>
            <a:ext cx="3086528" cy="44336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27" y="2523081"/>
            <a:ext cx="3616981" cy="4428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0" name="Right Arrow 19"/>
          <p:cNvSpPr/>
          <p:nvPr/>
        </p:nvSpPr>
        <p:spPr>
          <a:xfrm rot="5400000">
            <a:off x="4042835" y="3333905"/>
            <a:ext cx="650093" cy="408236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385" y="4021478"/>
            <a:ext cx="5340992" cy="4428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3" name="Rounded Rectangle 22"/>
          <p:cNvSpPr/>
          <p:nvPr/>
        </p:nvSpPr>
        <p:spPr>
          <a:xfrm>
            <a:off x="45021" y="4653136"/>
            <a:ext cx="3017855" cy="10081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Large-scale problems:</a:t>
            </a:r>
          </a:p>
          <a:p>
            <a:pPr algn="ctr"/>
            <a:r>
              <a:rPr lang="en-US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solve using </a:t>
            </a:r>
            <a:r>
              <a:rPr lang="en-US" b="1" i="1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singular value </a:t>
            </a:r>
            <a:r>
              <a:rPr lang="en-US" b="1" i="1" dirty="0" err="1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thresholding</a:t>
            </a:r>
            <a:r>
              <a:rPr lang="en-US" dirty="0">
                <a:solidFill>
                  <a:srgbClr val="C0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(SVT)</a:t>
            </a:r>
          </a:p>
        </p:txBody>
      </p:sp>
      <p:sp>
        <p:nvSpPr>
          <p:cNvPr id="24" name="Bent Arrow 23"/>
          <p:cNvSpPr/>
          <p:nvPr/>
        </p:nvSpPr>
        <p:spPr>
          <a:xfrm rot="16200000" flipH="1">
            <a:off x="1061610" y="4056974"/>
            <a:ext cx="540060" cy="576064"/>
          </a:xfrm>
          <a:prstGeom prst="ben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3137173" y="4653136"/>
            <a:ext cx="1144704" cy="508819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rgbClr val="FF0000"/>
                </a:solidFill>
              </a:rPr>
              <a:t>J-SVT</a:t>
            </a:r>
          </a:p>
        </p:txBody>
      </p:sp>
      <p:sp>
        <p:nvSpPr>
          <p:cNvPr id="27" name="Double Bracket 26"/>
          <p:cNvSpPr/>
          <p:nvPr/>
        </p:nvSpPr>
        <p:spPr>
          <a:xfrm>
            <a:off x="4398268" y="5229200"/>
            <a:ext cx="1762100" cy="1080120"/>
          </a:xfrm>
          <a:prstGeom prst="bracketPair">
            <a:avLst/>
          </a:prstGeom>
          <a:ln w="38100" cap="flat" cmpd="dbl" algn="ctr">
            <a:solidFill>
              <a:srgbClr val="2EFB3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t"/>
          <a:lstStyle/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</a:t>
            </a:r>
          </a:p>
          <a:p>
            <a:pPr>
              <a:buClr>
                <a:srgbClr val="FF0000"/>
              </a:buClr>
              <a:buFont typeface="Arial"/>
              <a:buChar char="•"/>
            </a:pPr>
            <a:r>
              <a:rPr lang="en-US" sz="1600" dirty="0"/>
              <a:t> 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260" y="5329783"/>
            <a:ext cx="1236148" cy="216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918" y="5572076"/>
            <a:ext cx="1314667" cy="216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627" y="5800765"/>
            <a:ext cx="1051827" cy="216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943" y="6045340"/>
            <a:ext cx="1092561" cy="216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679667"/>
            <a:ext cx="4608512" cy="4346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238164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low-rank representation and MC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52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8712968" cy="5040560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Apply LRR on matrices with missing data</a:t>
            </a:r>
          </a:p>
          <a:p>
            <a:pPr lvl="1"/>
            <a:r>
              <a:rPr lang="en-US" sz="1900" dirty="0">
                <a:solidFill>
                  <a:schemeClr val="tx1"/>
                </a:solidFill>
                <a:sym typeface="Wingdings" pitchFamily="2" charset="2"/>
              </a:rPr>
              <a:t>Combine MC and LRR             seeks a low-rank coefficient matrix     from a small number of measurements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3448447" y="1719858"/>
            <a:ext cx="650093" cy="297557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322" y="1735823"/>
            <a:ext cx="218078" cy="25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44" y="2051323"/>
            <a:ext cx="725911" cy="252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92901"/>
            <a:ext cx="4032000" cy="2901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ounded Rectangle 2"/>
          <p:cNvSpPr/>
          <p:nvPr/>
        </p:nvSpPr>
        <p:spPr>
          <a:xfrm>
            <a:off x="257871" y="4881860"/>
            <a:ext cx="2664296" cy="243582"/>
          </a:xfrm>
          <a:prstGeom prst="roundRect">
            <a:avLst/>
          </a:prstGeom>
          <a:noFill/>
          <a:ln w="381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Right Arrow 25"/>
          <p:cNvSpPr/>
          <p:nvPr/>
        </p:nvSpPr>
        <p:spPr>
          <a:xfrm rot="20206806">
            <a:off x="2934750" y="4440724"/>
            <a:ext cx="1935163" cy="35899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987" y="3513575"/>
            <a:ext cx="4032000" cy="1147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6071648" y="3023695"/>
            <a:ext cx="2982921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 err="1">
                <a:solidFill>
                  <a:srgbClr val="FF0000"/>
                </a:solidFill>
                <a:latin typeface="Gill Sans MT" pitchFamily="34" charset="0"/>
              </a:rPr>
              <a:t>Nesterov</a:t>
            </a:r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 accelerated version</a:t>
            </a:r>
            <a:endParaRPr lang="el-GR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28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6" grpId="0" animBg="1"/>
      <p:bldP spid="3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II.b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53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Examine the reconstruction performance of J-SVT vs. SVT</a:t>
            </a:r>
          </a:p>
          <a:p>
            <a:pPr lvl="1"/>
            <a:r>
              <a:rPr lang="en-US" sz="1900" dirty="0"/>
              <a:t>Simulations on synthetic data</a:t>
            </a:r>
          </a:p>
          <a:p>
            <a:pPr lvl="2"/>
            <a:r>
              <a:rPr lang="en-US" sz="1600" dirty="0"/>
              <a:t>Dictionary </a:t>
            </a:r>
          </a:p>
          <a:p>
            <a:pPr lvl="2"/>
            <a:r>
              <a:rPr lang="en-US" sz="1600" dirty="0"/>
              <a:t>Low-rank representation matrix </a:t>
            </a:r>
          </a:p>
          <a:p>
            <a:pPr lvl="2"/>
            <a:endParaRPr lang="en-US" sz="200" dirty="0"/>
          </a:p>
          <a:p>
            <a:r>
              <a:rPr lang="en-US" sz="2200" dirty="0"/>
              <a:t>Evaluation metric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643" y="2339828"/>
            <a:ext cx="186923" cy="21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723" y="2033713"/>
            <a:ext cx="216000" cy="216000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4437746" y="2040147"/>
            <a:ext cx="301752" cy="49759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4391772" y="1938260"/>
            <a:ext cx="2823626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Normally distributed</a:t>
            </a:r>
          </a:p>
          <a:p>
            <a:pPr algn="ctr" eaLnBrk="1" hangingPunct="1"/>
            <a:r>
              <a:rPr lang="en-US" sz="2000" i="1" dirty="0">
                <a:latin typeface="Gill Sans MT" pitchFamily="34" charset="0"/>
              </a:rPr>
              <a:t>random samples</a:t>
            </a:r>
            <a:endParaRPr lang="el-GR" sz="20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703259"/>
            <a:ext cx="2965781" cy="79774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7" name="Bent Arrow 6"/>
          <p:cNvSpPr/>
          <p:nvPr/>
        </p:nvSpPr>
        <p:spPr>
          <a:xfrm rot="10800000" flipH="1">
            <a:off x="2699792" y="3068960"/>
            <a:ext cx="432048" cy="360040"/>
          </a:xfrm>
          <a:prstGeom prst="ben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7" y="4133979"/>
            <a:ext cx="4824536" cy="203132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  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maximum number of iterations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tolerance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optimization parameter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charset="2"/>
              <a:buChar char="§"/>
            </a:pPr>
            <a:r>
              <a:rPr lang="en-US" dirty="0"/>
              <a:t> step size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SVT       </a:t>
            </a:r>
            <a:r>
              <a:rPr lang="en-US" i="1" dirty="0"/>
              <a:t>1.9</a:t>
            </a:r>
          </a:p>
          <a:p>
            <a:pPr marL="742950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J-SVT</a:t>
            </a:r>
          </a:p>
        </p:txBody>
      </p:sp>
      <p:sp>
        <p:nvSpPr>
          <p:cNvPr id="29" name="Text Box 17"/>
          <p:cNvSpPr txBox="1">
            <a:spLocks noChangeArrowheads="1"/>
          </p:cNvSpPr>
          <p:nvPr/>
        </p:nvSpPr>
        <p:spPr bwMode="auto">
          <a:xfrm>
            <a:off x="134663" y="3744607"/>
            <a:ext cx="2982921" cy="4001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 i="1" dirty="0">
                <a:solidFill>
                  <a:srgbClr val="FF0000"/>
                </a:solidFill>
                <a:latin typeface="Gill Sans MT" pitchFamily="34" charset="0"/>
              </a:rPr>
              <a:t>Experimental parameters</a:t>
            </a:r>
            <a:endParaRPr lang="el-GR" sz="2000" i="1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62" y="4185112"/>
            <a:ext cx="2432770" cy="252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788" y="4473356"/>
            <a:ext cx="1158260" cy="28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627" y="4689380"/>
            <a:ext cx="960000" cy="2880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5004571"/>
            <a:ext cx="1292934" cy="2880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909" y="5274497"/>
            <a:ext cx="180681" cy="252000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>
          <a:xfrm>
            <a:off x="1758958" y="5697460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938517" y="5967386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505" y="5841598"/>
            <a:ext cx="635213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713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II.b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54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J-SVT reconstruction performance for a varying matrix rank</a:t>
            </a:r>
          </a:p>
          <a:p>
            <a:pPr lvl="1"/>
            <a:r>
              <a:rPr lang="en-US" sz="1900" dirty="0"/>
              <a:t>Fixed dictionary size        </a:t>
            </a:r>
            <a:r>
              <a:rPr lang="en-US" sz="1900" i="1" dirty="0"/>
              <a:t>300 × 1500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424195" y="1827134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0" y="1970734"/>
            <a:ext cx="4608000" cy="4295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Content Placeholder 24"/>
          <p:cNvSpPr txBox="1">
            <a:spLocks/>
          </p:cNvSpPr>
          <p:nvPr/>
        </p:nvSpPr>
        <p:spPr>
          <a:xfrm>
            <a:off x="5652121" y="1977765"/>
            <a:ext cx="3240360" cy="296340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Fig.(a): </a:t>
            </a:r>
            <a:r>
              <a:rPr lang="en-US" sz="1800" b="1" i="1" dirty="0">
                <a:solidFill>
                  <a:schemeClr val="tx1"/>
                </a:solidFill>
              </a:rPr>
              <a:t>J-SVT</a:t>
            </a:r>
            <a:r>
              <a:rPr lang="en-US" sz="1800" dirty="0">
                <a:solidFill>
                  <a:schemeClr val="tx1"/>
                </a:solidFill>
              </a:rPr>
              <a:t> almost zero for </a:t>
            </a:r>
            <a:r>
              <a:rPr lang="en-US" sz="1800" dirty="0" err="1">
                <a:solidFill>
                  <a:schemeClr val="tx1"/>
                </a:solidFill>
              </a:rPr>
              <a:t>Sampl</a:t>
            </a:r>
            <a:r>
              <a:rPr lang="en-US" sz="1800" dirty="0">
                <a:solidFill>
                  <a:schemeClr val="tx1"/>
                </a:solidFill>
              </a:rPr>
              <a:t>. Ratio (SR)&gt;0.3 while </a:t>
            </a:r>
            <a:r>
              <a:rPr lang="en-US" sz="1800" b="1" i="1" dirty="0">
                <a:solidFill>
                  <a:schemeClr val="tx1"/>
                </a:solidFill>
              </a:rPr>
              <a:t>SVT</a:t>
            </a:r>
            <a:r>
              <a:rPr lang="en-US" sz="1800" dirty="0">
                <a:solidFill>
                  <a:schemeClr val="tx1"/>
                </a:solidFill>
              </a:rPr>
              <a:t> almost zero for SR&gt;0.7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lang="en-US" sz="18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Fig.(b)-(d): </a:t>
            </a:r>
            <a:r>
              <a:rPr lang="en-US" sz="1800" b="1" i="1" dirty="0">
                <a:solidFill>
                  <a:schemeClr val="tx1"/>
                </a:solidFill>
              </a:rPr>
              <a:t>J-SVT</a:t>
            </a:r>
            <a:r>
              <a:rPr lang="en-US" sz="1800" dirty="0">
                <a:solidFill>
                  <a:schemeClr val="tx1"/>
                </a:solidFill>
              </a:rPr>
              <a:t> close to zero for SR≈0.7 while </a:t>
            </a:r>
            <a:r>
              <a:rPr lang="en-US" sz="1800" b="1" i="1" dirty="0">
                <a:solidFill>
                  <a:schemeClr val="tx1"/>
                </a:solidFill>
              </a:rPr>
              <a:t>SVT</a:t>
            </a:r>
            <a:r>
              <a:rPr lang="en-US" sz="1800" dirty="0">
                <a:solidFill>
                  <a:schemeClr val="tx1"/>
                </a:solidFill>
              </a:rPr>
              <a:t> approaches zero only for an almost full sampling (SR≈0.9)</a:t>
            </a:r>
          </a:p>
        </p:txBody>
      </p:sp>
    </p:spTree>
    <p:extLst>
      <p:ext uri="{BB962C8B-B14F-4D97-AF65-F5344CB8AC3E}">
        <p14:creationId xmlns:p14="http://schemas.microsoft.com/office/powerpoint/2010/main" val="7941117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II.b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55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J-SVT reconstruction performance for a varying dictionary size</a:t>
            </a:r>
          </a:p>
          <a:p>
            <a:pPr lvl="1"/>
            <a:r>
              <a:rPr lang="en-US" sz="1900" dirty="0"/>
              <a:t>Fixed rank(</a:t>
            </a:r>
            <a:r>
              <a:rPr lang="en-US" sz="1900" b="1" i="1" dirty="0"/>
              <a:t>L</a:t>
            </a:r>
            <a:r>
              <a:rPr lang="en-US" sz="1900" dirty="0"/>
              <a:t>)        </a:t>
            </a:r>
            <a:r>
              <a:rPr lang="en-US" sz="1900" i="1" dirty="0"/>
              <a:t>50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641160" y="1809028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Content Placeholder 24"/>
          <p:cNvSpPr txBox="1">
            <a:spLocks/>
          </p:cNvSpPr>
          <p:nvPr/>
        </p:nvSpPr>
        <p:spPr>
          <a:xfrm>
            <a:off x="5436096" y="1977764"/>
            <a:ext cx="3707904" cy="353946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ü"/>
            </a:pPr>
            <a:r>
              <a:rPr lang="en-US" sz="1800" b="1" i="1" dirty="0">
                <a:solidFill>
                  <a:schemeClr val="tx1"/>
                </a:solidFill>
              </a:rPr>
              <a:t>J-SVT</a:t>
            </a:r>
            <a:r>
              <a:rPr lang="en-US" sz="1800" dirty="0">
                <a:solidFill>
                  <a:schemeClr val="tx1"/>
                </a:solidFill>
              </a:rPr>
              <a:t> achieves superior performance against </a:t>
            </a:r>
            <a:r>
              <a:rPr lang="en-US" sz="1800" b="1" i="1" dirty="0">
                <a:solidFill>
                  <a:schemeClr val="tx1"/>
                </a:solidFill>
              </a:rPr>
              <a:t>SVT</a:t>
            </a:r>
            <a:r>
              <a:rPr lang="en-US" sz="1800" dirty="0">
                <a:solidFill>
                  <a:schemeClr val="tx1"/>
                </a:solidFill>
              </a:rPr>
              <a:t> in all cases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ü"/>
            </a:pPr>
            <a:r>
              <a:rPr lang="en-US" sz="1800" b="1" i="1" dirty="0">
                <a:solidFill>
                  <a:schemeClr val="tx1"/>
                </a:solidFill>
              </a:rPr>
              <a:t>J-SVT</a:t>
            </a:r>
            <a:r>
              <a:rPr lang="en-US" sz="1800" dirty="0">
                <a:solidFill>
                  <a:schemeClr val="tx1"/>
                </a:solidFill>
              </a:rPr>
              <a:t> almost constant behavior regardless of the dictionary size</a:t>
            </a:r>
            <a:endParaRPr lang="en-US" sz="22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accent1">
                    <a:lumMod val="75000"/>
                  </a:schemeClr>
                </a:solidFill>
              </a:rPr>
              <a:t>Advantage in practical scenarios, where the dictionary size comes at the expense of increased computational memory complexity</a:t>
            </a:r>
            <a:endParaRPr lang="en-US" sz="15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0" y="1972667"/>
            <a:ext cx="4608000" cy="4274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09671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 – Part </a:t>
            </a:r>
            <a:r>
              <a:rPr lang="en-US" dirty="0" err="1"/>
              <a:t>II.b</a:t>
            </a:r>
            <a:endParaRPr lang="en-US" dirty="0"/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56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Robustness of J-SVT vs. SVT under noisy conditions</a:t>
            </a:r>
          </a:p>
          <a:p>
            <a:pPr lvl="1"/>
            <a:r>
              <a:rPr lang="en-US" sz="1900" dirty="0"/>
              <a:t>Fixed dictionary size       </a:t>
            </a:r>
            <a:r>
              <a:rPr lang="en-US" sz="1900" i="1" dirty="0"/>
              <a:t>300 × 1500</a:t>
            </a:r>
          </a:p>
          <a:p>
            <a:pPr lvl="1"/>
            <a:r>
              <a:rPr lang="en-US" sz="1900" dirty="0"/>
              <a:t>Fixed rank(</a:t>
            </a:r>
            <a:r>
              <a:rPr lang="en-US" sz="1900" b="1" i="1" dirty="0"/>
              <a:t>L</a:t>
            </a:r>
            <a:r>
              <a:rPr lang="en-US" sz="1900" dirty="0"/>
              <a:t>)        </a:t>
            </a:r>
            <a:r>
              <a:rPr lang="en-US" sz="1900" i="1" dirty="0"/>
              <a:t>50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406505" y="1809028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Content Placeholder 24"/>
          <p:cNvSpPr txBox="1">
            <a:spLocks/>
          </p:cNvSpPr>
          <p:nvPr/>
        </p:nvSpPr>
        <p:spPr>
          <a:xfrm>
            <a:off x="5220072" y="2337805"/>
            <a:ext cx="3923928" cy="109119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ü"/>
            </a:pPr>
            <a:r>
              <a:rPr lang="en-US" sz="1800" dirty="0">
                <a:solidFill>
                  <a:schemeClr val="tx1"/>
                </a:solidFill>
              </a:rPr>
              <a:t>Fig.(b)-(d): </a:t>
            </a:r>
            <a:r>
              <a:rPr lang="en-US" sz="1800" b="1" i="1" dirty="0">
                <a:solidFill>
                  <a:schemeClr val="tx1"/>
                </a:solidFill>
              </a:rPr>
              <a:t>SVT</a:t>
            </a:r>
            <a:r>
              <a:rPr lang="en-US" sz="1800" dirty="0">
                <a:solidFill>
                  <a:schemeClr val="tx1"/>
                </a:solidFill>
              </a:rPr>
              <a:t> relative error is almost twice as high vs. </a:t>
            </a:r>
            <a:r>
              <a:rPr lang="en-US" sz="1800" b="1" i="1" dirty="0">
                <a:solidFill>
                  <a:schemeClr val="tx1"/>
                </a:solidFill>
              </a:rPr>
              <a:t>J-SVT</a:t>
            </a:r>
            <a:r>
              <a:rPr lang="en-US" sz="1800" dirty="0">
                <a:solidFill>
                  <a:schemeClr val="tx1"/>
                </a:solidFill>
              </a:rPr>
              <a:t> for the same range of SR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663996" y="2168652"/>
            <a:ext cx="29276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0" y="2331418"/>
            <a:ext cx="4173050" cy="39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69089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Contributions &amp; comments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57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5090120"/>
          </a:xfrm>
        </p:spPr>
        <p:txBody>
          <a:bodyPr>
            <a:normAutofit/>
          </a:bodyPr>
          <a:lstStyle/>
          <a:p>
            <a:r>
              <a:rPr lang="en-US" sz="2200" dirty="0">
                <a:sym typeface="Wingdings" pitchFamily="2" charset="2"/>
              </a:rPr>
              <a:t>Enhance the reliability of noisy speech features for robust speaker identification</a:t>
            </a:r>
          </a:p>
          <a:p>
            <a:pPr lvl="1"/>
            <a:r>
              <a:rPr lang="en-US" sz="1900" dirty="0">
                <a:sym typeface="Wingdings" pitchFamily="2" charset="2"/>
              </a:rPr>
              <a:t>Adopt missing data imputation framework</a:t>
            </a:r>
          </a:p>
          <a:p>
            <a:pPr lvl="1"/>
            <a:endParaRPr lang="en-US" sz="3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Exploit low-rankness of spectrographic speech data</a:t>
            </a:r>
          </a:p>
          <a:p>
            <a:pPr lvl="1"/>
            <a:r>
              <a:rPr lang="en-US" sz="1900" dirty="0">
                <a:sym typeface="Wingdings" pitchFamily="2" charset="2"/>
              </a:rPr>
              <a:t>Apply low-rank matrix completion to recover missing data regions</a:t>
            </a:r>
          </a:p>
          <a:p>
            <a:pPr lvl="1"/>
            <a:endParaRPr lang="en-US" sz="300" dirty="0">
              <a:sym typeface="Wingdings" pitchFamily="2" charset="2"/>
            </a:endParaRPr>
          </a:p>
          <a:p>
            <a:r>
              <a:rPr lang="en-US" sz="2200" dirty="0">
                <a:sym typeface="Wingdings" pitchFamily="2" charset="2"/>
              </a:rPr>
              <a:t>Introduce a supervised version of matrix completion</a:t>
            </a:r>
          </a:p>
          <a:p>
            <a:pPr lvl="1"/>
            <a:r>
              <a:rPr lang="en-US" sz="1900" dirty="0">
                <a:sym typeface="Wingdings" pitchFamily="2" charset="2"/>
              </a:rPr>
              <a:t>Joint low-rank representation and matrix completion</a:t>
            </a:r>
          </a:p>
          <a:p>
            <a:pPr lvl="1"/>
            <a:r>
              <a:rPr lang="en-US" sz="1900" dirty="0">
                <a:sym typeface="Wingdings" pitchFamily="2" charset="2"/>
              </a:rPr>
              <a:t>Propose J-SVT algorithm to find the low-rank representation of a partially observed matrix especially targeted for missing data imputation</a:t>
            </a:r>
          </a:p>
          <a:p>
            <a:pPr lvl="2"/>
            <a:r>
              <a:rPr lang="en-US" sz="1600" dirty="0">
                <a:sym typeface="Wingdings" pitchFamily="2" charset="2"/>
              </a:rPr>
              <a:t>Simulations using practical reliability masks</a:t>
            </a:r>
          </a:p>
          <a:p>
            <a:pPr lvl="2"/>
            <a:r>
              <a:rPr lang="en-US" sz="1600" dirty="0">
                <a:sym typeface="Wingdings" pitchFamily="2" charset="2"/>
              </a:rPr>
              <a:t>Use J-SVT to produce reliable speech features and feed as input to other recognition systems e.g. ASR</a:t>
            </a:r>
          </a:p>
        </p:txBody>
      </p:sp>
    </p:spTree>
    <p:extLst>
      <p:ext uri="{BB962C8B-B14F-4D97-AF65-F5344CB8AC3E}">
        <p14:creationId xmlns:p14="http://schemas.microsoft.com/office/powerpoint/2010/main" val="13553127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publications during PhD study</a:t>
            </a:r>
          </a:p>
        </p:txBody>
      </p:sp>
      <p:sp>
        <p:nvSpPr>
          <p:cNvPr id="8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58</a:t>
            </a:r>
            <a:endParaRPr lang="el-GR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507288" cy="509012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1200" dirty="0"/>
              <a:t>C. </a:t>
            </a:r>
            <a:r>
              <a:rPr lang="en-US" sz="1200" dirty="0" err="1"/>
              <a:t>Tzagkarakis</a:t>
            </a:r>
            <a:r>
              <a:rPr lang="en-US" sz="1200" dirty="0"/>
              <a:t>, S. Becker and A. </a:t>
            </a:r>
            <a:r>
              <a:rPr lang="en-US" sz="1200" dirty="0" err="1"/>
              <a:t>Mouchtaris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FF0000"/>
                </a:solidFill>
              </a:rPr>
              <a:t>“Missing Data Imputation Based on Joint Low-Rank Representation and Matrix Completion”</a:t>
            </a:r>
            <a:r>
              <a:rPr lang="en-US" sz="1200" dirty="0"/>
              <a:t>, </a:t>
            </a:r>
            <a:r>
              <a:rPr lang="en-US" sz="1200" i="1" dirty="0"/>
              <a:t>journal paper under preparation</a:t>
            </a:r>
            <a:r>
              <a:rPr lang="en-US" sz="1200" dirty="0"/>
              <a:t>.</a:t>
            </a:r>
          </a:p>
          <a:p>
            <a:pPr algn="just"/>
            <a:r>
              <a:rPr lang="en-US" sz="1200" dirty="0"/>
              <a:t>C. </a:t>
            </a:r>
            <a:r>
              <a:rPr lang="en-US" sz="1200" dirty="0" err="1"/>
              <a:t>Tzagkarakis</a:t>
            </a:r>
            <a:r>
              <a:rPr lang="en-US" sz="1200" dirty="0"/>
              <a:t>, S. Becker and A. </a:t>
            </a:r>
            <a:r>
              <a:rPr lang="en-US" sz="1200" dirty="0" err="1"/>
              <a:t>Mouchtaris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FF0000"/>
                </a:solidFill>
              </a:rPr>
              <a:t>“Joint Low-Rank Representation and Matrix Completion Under a Singular Value </a:t>
            </a:r>
            <a:r>
              <a:rPr lang="en-US" sz="1200" dirty="0" err="1">
                <a:solidFill>
                  <a:srgbClr val="FF0000"/>
                </a:solidFill>
              </a:rPr>
              <a:t>Thresholding</a:t>
            </a:r>
            <a:r>
              <a:rPr lang="en-US" sz="1200" dirty="0">
                <a:solidFill>
                  <a:srgbClr val="FF0000"/>
                </a:solidFill>
              </a:rPr>
              <a:t> Framework”</a:t>
            </a:r>
            <a:r>
              <a:rPr lang="en-US" sz="1200" dirty="0"/>
              <a:t>, </a:t>
            </a:r>
            <a:r>
              <a:rPr lang="en-US" sz="1200" i="1" dirty="0"/>
              <a:t>in Proc. of European Signal Processing Conference (EUSIPCO '14)</a:t>
            </a:r>
            <a:r>
              <a:rPr lang="en-US" sz="1200" dirty="0"/>
              <a:t>, Lisbon, Portugal, September 2014.</a:t>
            </a:r>
          </a:p>
          <a:p>
            <a:pPr algn="just"/>
            <a:r>
              <a:rPr lang="en-US" sz="1200" dirty="0"/>
              <a:t>C. </a:t>
            </a:r>
            <a:r>
              <a:rPr lang="en-US" sz="1200" dirty="0" err="1"/>
              <a:t>Tzagkarakis</a:t>
            </a:r>
            <a:r>
              <a:rPr lang="en-US" sz="1200" dirty="0"/>
              <a:t> and A. </a:t>
            </a:r>
            <a:r>
              <a:rPr lang="en-US" sz="1200" dirty="0" err="1"/>
              <a:t>Mouchtaris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FF0000"/>
                </a:solidFill>
              </a:rPr>
              <a:t>“Reconstruction of Missing Features Based on a Low-Rank Assumption for Robust Speaker Identification”</a:t>
            </a:r>
            <a:r>
              <a:rPr lang="en-US" sz="1200" dirty="0"/>
              <a:t>, </a:t>
            </a:r>
            <a:r>
              <a:rPr lang="en-US" sz="1200" b="1" i="1" dirty="0"/>
              <a:t>invited paper</a:t>
            </a:r>
            <a:r>
              <a:rPr lang="en-US" sz="1200" i="1" dirty="0"/>
              <a:t> in Proc. of International Conference on Information, Intelligence, Systems and Applications (IISA '14)</a:t>
            </a:r>
            <a:r>
              <a:rPr lang="en-US" sz="1200" dirty="0"/>
              <a:t>, </a:t>
            </a:r>
            <a:r>
              <a:rPr lang="en-US" sz="1200" dirty="0" err="1"/>
              <a:t>Chania</a:t>
            </a:r>
            <a:r>
              <a:rPr lang="en-US" sz="1200" dirty="0"/>
              <a:t>, Greece, July 2014.</a:t>
            </a:r>
          </a:p>
          <a:p>
            <a:pPr algn="just"/>
            <a:r>
              <a:rPr lang="en-US" sz="1200" dirty="0"/>
              <a:t>C. </a:t>
            </a:r>
            <a:r>
              <a:rPr lang="en-US" sz="1200" dirty="0" err="1"/>
              <a:t>Tzagkarakis</a:t>
            </a:r>
            <a:r>
              <a:rPr lang="en-US" sz="1200" dirty="0"/>
              <a:t> and A. </a:t>
            </a:r>
            <a:r>
              <a:rPr lang="en-US" sz="1200" dirty="0" err="1"/>
              <a:t>Mouchtaris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FF0000"/>
                </a:solidFill>
              </a:rPr>
              <a:t>“</a:t>
            </a:r>
            <a:r>
              <a:rPr lang="en-US" sz="1200" dirty="0" err="1">
                <a:solidFill>
                  <a:srgbClr val="FF0000"/>
                </a:solidFill>
              </a:rPr>
              <a:t>Sparsity</a:t>
            </a:r>
            <a:r>
              <a:rPr lang="en-US" sz="1200" dirty="0">
                <a:solidFill>
                  <a:srgbClr val="FF0000"/>
                </a:solidFill>
              </a:rPr>
              <a:t> Based Noise Robust Speaker Identification Using a Discriminative Dictionary Learning Approach”</a:t>
            </a:r>
            <a:r>
              <a:rPr lang="en-US" sz="1200" dirty="0"/>
              <a:t>, </a:t>
            </a:r>
            <a:r>
              <a:rPr lang="en-US" sz="1200" i="1" dirty="0"/>
              <a:t>in Proc. of European Signal Processing Conference (EUSIPCO '13)</a:t>
            </a:r>
            <a:r>
              <a:rPr lang="en-US" sz="1200" dirty="0"/>
              <a:t>, Marrakech, Morocco, September 9-13, 2013.</a:t>
            </a:r>
          </a:p>
          <a:p>
            <a:pPr algn="just"/>
            <a:r>
              <a:rPr lang="en-US" sz="1200" dirty="0"/>
              <a:t>C. </a:t>
            </a:r>
            <a:r>
              <a:rPr lang="en-US" sz="1200" dirty="0" err="1"/>
              <a:t>Tzagkarakis</a:t>
            </a:r>
            <a:r>
              <a:rPr lang="en-US" sz="1200" dirty="0"/>
              <a:t> and A. </a:t>
            </a:r>
            <a:r>
              <a:rPr lang="en-US" sz="1200" dirty="0" err="1"/>
              <a:t>Mouchtaris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FF0000"/>
                </a:solidFill>
              </a:rPr>
              <a:t>“Robust Speaker Identification Using Matrix Completion Under a Missing Data Imputation Framework”</a:t>
            </a:r>
            <a:r>
              <a:rPr lang="en-US" sz="1200" dirty="0"/>
              <a:t>, </a:t>
            </a:r>
            <a:r>
              <a:rPr lang="en-US" sz="1200" i="1" dirty="0"/>
              <a:t>in Proc. 2013 Workshop on Signal Processing with Adaptive Sparse Structured Representations (SPARS '13)</a:t>
            </a:r>
            <a:r>
              <a:rPr lang="en-US" sz="1200" dirty="0"/>
              <a:t>, Lausanne, Switzerland, July 8-11, 2013.</a:t>
            </a:r>
          </a:p>
          <a:p>
            <a:pPr algn="just"/>
            <a:r>
              <a:rPr lang="en-US" sz="1200" dirty="0"/>
              <a:t>A. Griffin, T. </a:t>
            </a:r>
            <a:r>
              <a:rPr lang="en-US" sz="1200" dirty="0" err="1"/>
              <a:t>Hirvonen</a:t>
            </a:r>
            <a:r>
              <a:rPr lang="en-US" sz="1200" dirty="0"/>
              <a:t>, C. </a:t>
            </a:r>
            <a:r>
              <a:rPr lang="en-US" sz="1200" dirty="0" err="1"/>
              <a:t>Tzagkarakis</a:t>
            </a:r>
            <a:r>
              <a:rPr lang="en-US" sz="1200" dirty="0"/>
              <a:t>, A. </a:t>
            </a:r>
            <a:r>
              <a:rPr lang="en-US" sz="1200" dirty="0" err="1"/>
              <a:t>Mouchtaris</a:t>
            </a:r>
            <a:r>
              <a:rPr lang="en-US" sz="1200" dirty="0"/>
              <a:t> and P. </a:t>
            </a:r>
            <a:r>
              <a:rPr lang="en-US" sz="1200" dirty="0" err="1"/>
              <a:t>Tsakalides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FF0000"/>
                </a:solidFill>
              </a:rPr>
              <a:t>“Single-channel and Multichannel Sinusoidal Audio Coding Using Compressed Sensing”</a:t>
            </a:r>
            <a:r>
              <a:rPr lang="en-US" sz="1200" dirty="0"/>
              <a:t>, </a:t>
            </a:r>
            <a:r>
              <a:rPr lang="en-US" sz="1200" i="1" dirty="0"/>
              <a:t>IEEE Transactions on Audio, Speech and Language Processing</a:t>
            </a:r>
            <a:r>
              <a:rPr lang="en-US" sz="1200" dirty="0"/>
              <a:t>, Vol. 19 (5), pp. 1382-1395, July 2011.</a:t>
            </a:r>
          </a:p>
          <a:p>
            <a:pPr algn="just"/>
            <a:r>
              <a:rPr lang="en-US" sz="1200" dirty="0"/>
              <a:t>C. </a:t>
            </a:r>
            <a:r>
              <a:rPr lang="en-US" sz="1200" dirty="0" err="1"/>
              <a:t>Tzagkarakis</a:t>
            </a:r>
            <a:r>
              <a:rPr lang="en-US" sz="1200" dirty="0"/>
              <a:t> and A. </a:t>
            </a:r>
            <a:r>
              <a:rPr lang="en-US" sz="1200" dirty="0" err="1"/>
              <a:t>Mouchtaris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FF0000"/>
                </a:solidFill>
              </a:rPr>
              <a:t>“Robust Text-Independent Speaker Identification Using Short Test and Training Sessions”</a:t>
            </a:r>
            <a:r>
              <a:rPr lang="en-US" sz="1200" dirty="0"/>
              <a:t>, </a:t>
            </a:r>
            <a:r>
              <a:rPr lang="en-US" sz="1200" i="1" dirty="0"/>
              <a:t>in Proc. of European Signal Processing Conference (EUSIPCO '10)</a:t>
            </a:r>
            <a:r>
              <a:rPr lang="en-US" sz="1200" dirty="0"/>
              <a:t>, Aalborg, Denmark, August 2010.</a:t>
            </a:r>
          </a:p>
          <a:p>
            <a:pPr algn="just"/>
            <a:r>
              <a:rPr lang="en-US" sz="1200" dirty="0"/>
              <a:t>C. </a:t>
            </a:r>
            <a:r>
              <a:rPr lang="en-US" sz="1200" dirty="0" err="1"/>
              <a:t>Tzagkarakis</a:t>
            </a:r>
            <a:r>
              <a:rPr lang="en-US" sz="1200" dirty="0"/>
              <a:t>, A. </a:t>
            </a:r>
            <a:r>
              <a:rPr lang="en-US" sz="1200" dirty="0" err="1"/>
              <a:t>Mouchtaris</a:t>
            </a:r>
            <a:r>
              <a:rPr lang="en-US" sz="1200" dirty="0"/>
              <a:t> and P. </a:t>
            </a:r>
            <a:r>
              <a:rPr lang="en-US" sz="1200" dirty="0" err="1"/>
              <a:t>Tsakalides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FF0000"/>
                </a:solidFill>
              </a:rPr>
              <a:t>“A Multichannel Sinusoidal Model Applied to Spot Microphone Signals for Immersive Audio”</a:t>
            </a:r>
            <a:r>
              <a:rPr lang="en-US" sz="1200" dirty="0"/>
              <a:t>, </a:t>
            </a:r>
            <a:r>
              <a:rPr lang="en-US" sz="1200" i="1" dirty="0"/>
              <a:t>IEEE Transactions on Audio, Speech and Language Processing</a:t>
            </a:r>
            <a:r>
              <a:rPr lang="en-US" sz="1200" dirty="0"/>
              <a:t>, Vol. 17 (8), pp. 1483-1497, November 2009.</a:t>
            </a:r>
          </a:p>
          <a:p>
            <a:pPr algn="just"/>
            <a:r>
              <a:rPr lang="en-US" sz="1200" dirty="0"/>
              <a:t>A. Griffin, C. </a:t>
            </a:r>
            <a:r>
              <a:rPr lang="en-US" sz="1200" dirty="0" err="1"/>
              <a:t>Tzagkarakis</a:t>
            </a:r>
            <a:r>
              <a:rPr lang="en-US" sz="1200" dirty="0"/>
              <a:t>, T. </a:t>
            </a:r>
            <a:r>
              <a:rPr lang="en-US" sz="1200" dirty="0" err="1"/>
              <a:t>Hirvonen</a:t>
            </a:r>
            <a:r>
              <a:rPr lang="en-US" sz="1200" dirty="0"/>
              <a:t>, A. </a:t>
            </a:r>
            <a:r>
              <a:rPr lang="en-US" sz="1200" dirty="0" err="1"/>
              <a:t>Mouchtaris</a:t>
            </a:r>
            <a:r>
              <a:rPr lang="en-US" sz="1200" dirty="0"/>
              <a:t> and P. </a:t>
            </a:r>
            <a:r>
              <a:rPr lang="en-US" sz="1200" dirty="0" err="1"/>
              <a:t>Tsakalides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FF0000"/>
                </a:solidFill>
              </a:rPr>
              <a:t>“Exploiting the </a:t>
            </a:r>
            <a:r>
              <a:rPr lang="en-US" sz="1200" dirty="0" err="1">
                <a:solidFill>
                  <a:srgbClr val="FF0000"/>
                </a:solidFill>
              </a:rPr>
              <a:t>Sparsity</a:t>
            </a:r>
            <a:r>
              <a:rPr lang="en-US" sz="1200" dirty="0">
                <a:solidFill>
                  <a:srgbClr val="FF0000"/>
                </a:solidFill>
              </a:rPr>
              <a:t> of the Sinusoidal Model Using Compressed Sensing for Audio Coding”</a:t>
            </a:r>
            <a:r>
              <a:rPr lang="en-US" sz="1200" dirty="0"/>
              <a:t>, </a:t>
            </a:r>
            <a:r>
              <a:rPr lang="en-US" sz="1200" i="1" dirty="0"/>
              <a:t>in Proc. Workshop on Signal Processing with Adaptive Sparse Structured Representations (SPARS '09)</a:t>
            </a:r>
            <a:r>
              <a:rPr lang="en-US" sz="1200" dirty="0"/>
              <a:t>, Saint-Malo, France, April 6-9, 2009.</a:t>
            </a:r>
            <a:endParaRPr lang="en-US" sz="120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803590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4769698" y="2428868"/>
            <a:ext cx="3302764" cy="187743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RelaxedModerately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>
                <a:ln/>
                <a:solidFill>
                  <a:schemeClr val="accent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</a:t>
            </a:r>
            <a:r>
              <a:rPr lang="en-US" sz="5400" b="1" spc="0" dirty="0">
                <a:ln/>
                <a:solidFill>
                  <a:schemeClr val="accent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hank</a:t>
            </a:r>
            <a:r>
              <a:rPr lang="en-US" sz="5400" b="1" cap="all" spc="0" dirty="0">
                <a:ln/>
                <a:solidFill>
                  <a:schemeClr val="accent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Y</a:t>
            </a:r>
            <a:r>
              <a:rPr lang="en-US" sz="5400" b="1" spc="0" dirty="0">
                <a:ln/>
                <a:solidFill>
                  <a:schemeClr val="accent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ou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en-US" sz="400" b="1" cap="all" spc="0" dirty="0">
              <a:ln/>
              <a:solidFill>
                <a:schemeClr val="accent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en-US" sz="400" b="1" cap="all" spc="0" dirty="0">
              <a:ln/>
              <a:solidFill>
                <a:schemeClr val="accent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en-US" sz="5400" b="1" cap="all" spc="0" dirty="0">
                <a:ln/>
                <a:solidFill>
                  <a:schemeClr val="accent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Q</a:t>
            </a:r>
            <a:r>
              <a:rPr lang="en-US" sz="5400" b="1" spc="0" dirty="0">
                <a:ln/>
                <a:solidFill>
                  <a:schemeClr val="accent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uestions!</a:t>
            </a:r>
            <a:endParaRPr lang="el-GR" sz="5400" b="1" cap="all" spc="0" dirty="0">
              <a:ln/>
              <a:solidFill>
                <a:schemeClr val="accent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66562" name="Picture 2" descr="C:\Users\gtzag\Desktop\moreblad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2" y="785794"/>
            <a:ext cx="3600450" cy="4793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Ρίζες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Κλασικό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Ρίζες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24452</TotalTime>
  <Words>3799</Words>
  <Application>Microsoft Office PowerPoint</Application>
  <PresentationFormat>On-screen Show (4:3)</PresentationFormat>
  <Paragraphs>1058</Paragraphs>
  <Slides>65</Slides>
  <Notes>50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5" baseType="lpstr">
      <vt:lpstr>Arial</vt:lpstr>
      <vt:lpstr>Calibri</vt:lpstr>
      <vt:lpstr>Comic Sans MS</vt:lpstr>
      <vt:lpstr>Euphemia</vt:lpstr>
      <vt:lpstr>Gill Sans MT</vt:lpstr>
      <vt:lpstr>Times New Roman</vt:lpstr>
      <vt:lpstr>Wingdings</vt:lpstr>
      <vt:lpstr>Wingdings 3</vt:lpstr>
      <vt:lpstr>Ρίζες</vt:lpstr>
      <vt:lpstr>Equation</vt:lpstr>
      <vt:lpstr>Christos Tzagkarakis       Department of Computer Science, University of Crete ICS ― Foundation for Research &amp; Technology-Hellas </vt:lpstr>
      <vt:lpstr>Outline</vt:lpstr>
      <vt:lpstr>PowerPoint Presentation</vt:lpstr>
      <vt:lpstr>Overview of speaker identification</vt:lpstr>
      <vt:lpstr>Overview of speaker identification</vt:lpstr>
      <vt:lpstr>SRC for speaker identification</vt:lpstr>
      <vt:lpstr>SRC for speaker identification</vt:lpstr>
      <vt:lpstr>SRC for speaker identification</vt:lpstr>
      <vt:lpstr>Statistical modeling using KL divergence</vt:lpstr>
      <vt:lpstr>Statistical modeling using KL divergence</vt:lpstr>
      <vt:lpstr>Statistical modeling using KL divergence</vt:lpstr>
      <vt:lpstr>Statistical modeling using KL divergence</vt:lpstr>
      <vt:lpstr>Statistical modeling using KL divergence</vt:lpstr>
      <vt:lpstr>Statistical modeling using KL divergence</vt:lpstr>
      <vt:lpstr>Statistical modeling using KL divergence</vt:lpstr>
      <vt:lpstr>Experimental results – Part I.a</vt:lpstr>
      <vt:lpstr>Experimental results – Part I.a</vt:lpstr>
      <vt:lpstr>Experimental results – Part I.a</vt:lpstr>
      <vt:lpstr>Experimental results – Part I.a</vt:lpstr>
      <vt:lpstr>Experimental results – Part I.b</vt:lpstr>
      <vt:lpstr>Experimental results – Part I.b</vt:lpstr>
      <vt:lpstr>Experimental results – Part I.b</vt:lpstr>
      <vt:lpstr>Experimental results – Part I.b</vt:lpstr>
      <vt:lpstr>Experimental results – Part I.b</vt:lpstr>
      <vt:lpstr>Discriminative dictionary sparse coding</vt:lpstr>
      <vt:lpstr>Discriminative dictionary sparse coding</vt:lpstr>
      <vt:lpstr>Discriminative dictionary sparse coding</vt:lpstr>
      <vt:lpstr>Discriminative dictionary sparse coding</vt:lpstr>
      <vt:lpstr>Discriminative dictionary sparse coding</vt:lpstr>
      <vt:lpstr>Discriminative dictionary sparse coding</vt:lpstr>
      <vt:lpstr>Discriminative dictionary sparse coding</vt:lpstr>
      <vt:lpstr>Experimental results – Part I.c</vt:lpstr>
      <vt:lpstr>Experimental results – Part I.c</vt:lpstr>
      <vt:lpstr>Experimental results – Part I.c</vt:lpstr>
      <vt:lpstr>Experimental results – Part I.c</vt:lpstr>
      <vt:lpstr>Experimental results – Part I.c</vt:lpstr>
      <vt:lpstr>Experimental results – Part I.c</vt:lpstr>
      <vt:lpstr>Contributions &amp; comments</vt:lpstr>
      <vt:lpstr>PowerPoint Presentation</vt:lpstr>
      <vt:lpstr>Overview of missing features recovery</vt:lpstr>
      <vt:lpstr>Overview of missing features recovery</vt:lpstr>
      <vt:lpstr>Overview of missing features recovery</vt:lpstr>
      <vt:lpstr>Overview of missing features recovery</vt:lpstr>
      <vt:lpstr>Low-rank missing data imputation</vt:lpstr>
      <vt:lpstr>Low-rank missing data imputation</vt:lpstr>
      <vt:lpstr>Low-rank missing data imputation</vt:lpstr>
      <vt:lpstr>Low-rank missing data imputation</vt:lpstr>
      <vt:lpstr>Low-rank missing data imputation</vt:lpstr>
      <vt:lpstr>Experimental results – Part II.a</vt:lpstr>
      <vt:lpstr>Experimental results – Part II.a</vt:lpstr>
      <vt:lpstr>Experimental results – Part II.a</vt:lpstr>
      <vt:lpstr>Experimental results – Part II.a</vt:lpstr>
      <vt:lpstr>Experimental results – Part II.a</vt:lpstr>
      <vt:lpstr>Joint low-rank representation and MC</vt:lpstr>
      <vt:lpstr>Joint low-rank representation and MC</vt:lpstr>
      <vt:lpstr>Joint low-rank representation and MC</vt:lpstr>
      <vt:lpstr>Joint low-rank representation and MC</vt:lpstr>
      <vt:lpstr>Joint low-rank representation and MC</vt:lpstr>
      <vt:lpstr>Experimental results – Part II.b</vt:lpstr>
      <vt:lpstr>Experimental results – Part II.b</vt:lpstr>
      <vt:lpstr>Experimental results – Part II.b</vt:lpstr>
      <vt:lpstr>Experimental results – Part II.b</vt:lpstr>
      <vt:lpstr>Contributions &amp; comments</vt:lpstr>
      <vt:lpstr>List of publications during PhD study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George Tzagkarakis    Institute of Computer Science Foundation for Research &amp; Technology-Hellas</dc:title>
  <dc:creator>gtzag</dc:creator>
  <cp:lastModifiedBy>admin</cp:lastModifiedBy>
  <cp:revision>1965</cp:revision>
  <dcterms:created xsi:type="dcterms:W3CDTF">2011-03-01T15:08:50Z</dcterms:created>
  <dcterms:modified xsi:type="dcterms:W3CDTF">2026-05-29T16:21:14Z</dcterms:modified>
</cp:coreProperties>
</file>