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4"/>
  </p:notesMasterIdLst>
  <p:sldIdLst>
    <p:sldId id="481" r:id="rId3"/>
    <p:sldId id="507" r:id="rId4"/>
    <p:sldId id="508" r:id="rId5"/>
    <p:sldId id="532" r:id="rId6"/>
    <p:sldId id="509" r:id="rId7"/>
    <p:sldId id="510" r:id="rId8"/>
    <p:sldId id="533" r:id="rId9"/>
    <p:sldId id="547" r:id="rId10"/>
    <p:sldId id="548" r:id="rId11"/>
    <p:sldId id="549" r:id="rId12"/>
    <p:sldId id="550" r:id="rId13"/>
    <p:sldId id="551" r:id="rId14"/>
    <p:sldId id="552" r:id="rId15"/>
    <p:sldId id="553" r:id="rId16"/>
    <p:sldId id="530" r:id="rId17"/>
    <p:sldId id="556" r:id="rId18"/>
    <p:sldId id="512" r:id="rId19"/>
    <p:sldId id="513" r:id="rId20"/>
    <p:sldId id="554" r:id="rId21"/>
    <p:sldId id="555" r:id="rId22"/>
    <p:sldId id="516" r:id="rId23"/>
    <p:sldId id="519" r:id="rId24"/>
    <p:sldId id="518" r:id="rId25"/>
    <p:sldId id="517" r:id="rId26"/>
    <p:sldId id="520" r:id="rId27"/>
    <p:sldId id="522" r:id="rId28"/>
    <p:sldId id="521" r:id="rId29"/>
    <p:sldId id="523" r:id="rId30"/>
    <p:sldId id="525" r:id="rId31"/>
    <p:sldId id="526" r:id="rId32"/>
    <p:sldId id="527" r:id="rId33"/>
    <p:sldId id="528" r:id="rId34"/>
    <p:sldId id="531" r:id="rId35"/>
    <p:sldId id="534" r:id="rId36"/>
    <p:sldId id="535" r:id="rId37"/>
    <p:sldId id="536" r:id="rId38"/>
    <p:sldId id="537" r:id="rId39"/>
    <p:sldId id="557" r:id="rId40"/>
    <p:sldId id="538" r:id="rId41"/>
    <p:sldId id="539" r:id="rId42"/>
    <p:sldId id="469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5050FF"/>
    <a:srgbClr val="3B75C3"/>
    <a:srgbClr val="FF5200"/>
    <a:srgbClr val="E7EC24"/>
    <a:srgbClr val="A9FF55"/>
    <a:srgbClr val="90ACDC"/>
    <a:srgbClr val="268FC2"/>
    <a:srgbClr val="1E6E96"/>
    <a:srgbClr val="304A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9" autoAdjust="0"/>
    <p:restoredTop sz="79575" autoAdjust="0"/>
  </p:normalViewPr>
  <p:slideViewPr>
    <p:cSldViewPr snapToGrid="0">
      <p:cViewPr varScale="1">
        <p:scale>
          <a:sx n="128" d="100"/>
          <a:sy n="128" d="100"/>
        </p:scale>
        <p:origin x="1584" y="126"/>
      </p:cViewPr>
      <p:guideLst/>
    </p:cSldViewPr>
  </p:slideViewPr>
  <p:outlineViewPr>
    <p:cViewPr>
      <p:scale>
        <a:sx n="33" d="100"/>
        <a:sy n="33" d="100"/>
      </p:scale>
      <p:origin x="0" y="-426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8.wmf"/><Relationship Id="rId1" Type="http://schemas.openxmlformats.org/officeDocument/2006/relationships/image" Target="../media/image79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wmf"/><Relationship Id="rId3" Type="http://schemas.openxmlformats.org/officeDocument/2006/relationships/image" Target="../media/image101.wmf"/><Relationship Id="rId7" Type="http://schemas.openxmlformats.org/officeDocument/2006/relationships/image" Target="../media/image105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Relationship Id="rId6" Type="http://schemas.openxmlformats.org/officeDocument/2006/relationships/image" Target="../media/image104.wmf"/><Relationship Id="rId5" Type="http://schemas.openxmlformats.org/officeDocument/2006/relationships/image" Target="../media/image103.wmf"/><Relationship Id="rId4" Type="http://schemas.openxmlformats.org/officeDocument/2006/relationships/image" Target="../media/image102.wmf"/><Relationship Id="rId9" Type="http://schemas.openxmlformats.org/officeDocument/2006/relationships/image" Target="../media/image7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wmf"/><Relationship Id="rId2" Type="http://schemas.openxmlformats.org/officeDocument/2006/relationships/image" Target="../media/image109.wmf"/><Relationship Id="rId1" Type="http://schemas.openxmlformats.org/officeDocument/2006/relationships/image" Target="../media/image10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D4E2A8-C25E-4AEC-A18A-86376D8505FF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62D9A-9E30-49C1-A6DA-5994A779A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3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753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217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771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97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4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58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71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302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022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60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94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9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26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2396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20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055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2000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688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625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641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990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346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0119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098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265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3125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208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986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3330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455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429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8477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6395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597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057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2958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939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0037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0184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160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9493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16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412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B0F0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  <a:lvl2pPr>
              <a:defRPr>
                <a:latin typeface="Lato Light" panose="020F0302020204030203" pitchFamily="34" charset="0"/>
              </a:defRPr>
            </a:lvl2pPr>
            <a:lvl3pPr>
              <a:defRPr>
                <a:latin typeface="Lato Light" panose="020F0302020204030203" pitchFamily="34" charset="0"/>
              </a:defRPr>
            </a:lvl3pPr>
            <a:lvl4pPr>
              <a:defRPr>
                <a:latin typeface="Lato Light" panose="020F0302020204030203" pitchFamily="34" charset="0"/>
              </a:defRPr>
            </a:lvl4pPr>
            <a:lvl5pPr>
              <a:defRPr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20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03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B0F0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  <a:lvl2pPr>
              <a:defRPr>
                <a:latin typeface="Lato Light" panose="020F0302020204030203" pitchFamily="34" charset="0"/>
              </a:defRPr>
            </a:lvl2pPr>
            <a:lvl3pPr>
              <a:defRPr>
                <a:latin typeface="Lato Light" panose="020F0302020204030203" pitchFamily="34" charset="0"/>
              </a:defRPr>
            </a:lvl3pPr>
            <a:lvl4pPr>
              <a:defRPr>
                <a:latin typeface="Lato Light" panose="020F0302020204030203" pitchFamily="34" charset="0"/>
              </a:defRPr>
            </a:lvl4pPr>
            <a:lvl5pPr>
              <a:defRPr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  <a:lvl2pPr>
              <a:defRPr>
                <a:latin typeface="Lato Light" panose="020F0302020204030203" pitchFamily="34" charset="0"/>
              </a:defRPr>
            </a:lvl2pPr>
            <a:lvl3pPr>
              <a:defRPr>
                <a:latin typeface="Lato Light" panose="020F0302020204030203" pitchFamily="34" charset="0"/>
              </a:defRPr>
            </a:lvl3pPr>
            <a:lvl4pPr>
              <a:defRPr>
                <a:latin typeface="Lato Light" panose="020F0302020204030203" pitchFamily="34" charset="0"/>
              </a:defRPr>
            </a:lvl4pPr>
            <a:lvl5pPr>
              <a:defRPr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31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82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B0F0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17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829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848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7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00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03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  <a:prstGeom prst="rect">
            <a:avLst/>
          </a:prstGeom>
        </p:spPr>
        <p:txBody>
          <a:bodyPr lIns="360000" tIns="360000" rIns="360000" bIns="360000"/>
          <a:lstStyle>
            <a:lvl1pPr algn="ctr">
              <a:tabLst/>
              <a:defRPr sz="3598"/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A415C"/>
                </a:solidFill>
              </a:defRPr>
            </a:lvl1pPr>
            <a:lvl2pPr marL="456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0077-9AA2-4675-B9CA-99B76339D6E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7039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</p:spPr>
        <p:txBody>
          <a:bodyPr lIns="36000" tIns="324000" rIns="1800000"/>
          <a:lstStyle>
            <a:lvl1pPr marL="0" indent="0">
              <a:defRPr sz="3198"/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0077-9AA2-4675-B9CA-99B76339D6E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27 - Ευθεία γραμμή σύνδεσης"/>
          <p:cNvSpPr>
            <a:spLocks noChangeShapeType="1"/>
          </p:cNvSpPr>
          <p:nvPr userDrawn="1"/>
        </p:nvSpPr>
        <p:spPr bwMode="auto">
          <a:xfrm>
            <a:off x="381117" y="996043"/>
            <a:ext cx="11262134" cy="5"/>
          </a:xfrm>
          <a:prstGeom prst="line">
            <a:avLst/>
          </a:prstGeom>
          <a:noFill/>
          <a:ln w="127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92" tIns="45696" rIns="91392" bIns="45696" anchor="t" compatLnSpc="1"/>
          <a:lstStyle/>
          <a:p>
            <a:endParaRPr lang="en-US" sz="1799">
              <a:solidFill>
                <a:prstClr val="black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2805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24000" rIns="1800000" bIns="234000" numCol="1" anchor="t" anchorCtr="0" compatLnSpc="1">
            <a:prstTxWarp prst="textNoShape">
              <a:avLst/>
            </a:prstTxWarp>
          </a:bodyPr>
          <a:lstStyle>
            <a:lvl1pPr>
              <a:defRPr lang="de-DE" sz="3198" dirty="0"/>
            </a:lvl1pPr>
          </a:lstStyle>
          <a:p>
            <a:pPr marL="0" lvl="0" indent="0"/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799"/>
            </a:lvl1pPr>
            <a:lvl2pPr>
              <a:defRPr sz="2399"/>
            </a:lvl2pPr>
            <a:lvl3pPr>
              <a:defRPr sz="1999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2" y="1600204"/>
            <a:ext cx="5384800" cy="4525963"/>
          </a:xfrm>
        </p:spPr>
        <p:txBody>
          <a:bodyPr/>
          <a:lstStyle>
            <a:lvl1pPr>
              <a:defRPr sz="2799"/>
            </a:lvl1pPr>
            <a:lvl2pPr>
              <a:defRPr sz="2399"/>
            </a:lvl2pPr>
            <a:lvl3pPr>
              <a:defRPr sz="1999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0077-9AA2-4675-B9CA-99B76339D6E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107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24000" rIns="1800000" bIns="234000" numCol="1" anchor="t" anchorCtr="0" compatLnSpc="1">
            <a:prstTxWarp prst="textNoShape">
              <a:avLst/>
            </a:prstTxWarp>
          </a:bodyPr>
          <a:lstStyle>
            <a:lvl1pPr>
              <a:defRPr lang="de-DE" sz="3198" dirty="0"/>
            </a:lvl1pPr>
          </a:lstStyle>
          <a:p>
            <a:pPr marL="0" lvl="0" indent="0"/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6971" indent="0">
              <a:buNone/>
              <a:defRPr sz="1999" b="1"/>
            </a:lvl2pPr>
            <a:lvl3pPr marL="913943" indent="0">
              <a:buNone/>
              <a:defRPr sz="1799" b="1"/>
            </a:lvl3pPr>
            <a:lvl4pPr marL="1370914" indent="0">
              <a:buNone/>
              <a:defRPr sz="1599" b="1"/>
            </a:lvl4pPr>
            <a:lvl5pPr marL="1827886" indent="0">
              <a:buNone/>
              <a:defRPr sz="1599" b="1"/>
            </a:lvl5pPr>
            <a:lvl6pPr marL="2284857" indent="0">
              <a:buNone/>
              <a:defRPr sz="1599" b="1"/>
            </a:lvl6pPr>
            <a:lvl7pPr marL="2741828" indent="0">
              <a:buNone/>
              <a:defRPr sz="1599" b="1"/>
            </a:lvl7pPr>
            <a:lvl8pPr marL="3198800" indent="0">
              <a:buNone/>
              <a:defRPr sz="1599" b="1"/>
            </a:lvl8pPr>
            <a:lvl9pPr marL="3655771" indent="0">
              <a:buNone/>
              <a:defRPr sz="1599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799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6971" indent="0">
              <a:buNone/>
              <a:defRPr sz="1999" b="1"/>
            </a:lvl2pPr>
            <a:lvl3pPr marL="913943" indent="0">
              <a:buNone/>
              <a:defRPr sz="1799" b="1"/>
            </a:lvl3pPr>
            <a:lvl4pPr marL="1370914" indent="0">
              <a:buNone/>
              <a:defRPr sz="1599" b="1"/>
            </a:lvl4pPr>
            <a:lvl5pPr marL="1827886" indent="0">
              <a:buNone/>
              <a:defRPr sz="1599" b="1"/>
            </a:lvl5pPr>
            <a:lvl6pPr marL="2284857" indent="0">
              <a:buNone/>
              <a:defRPr sz="1599" b="1"/>
            </a:lvl6pPr>
            <a:lvl7pPr marL="2741828" indent="0">
              <a:buNone/>
              <a:defRPr sz="1599" b="1"/>
            </a:lvl7pPr>
            <a:lvl8pPr marL="3198800" indent="0">
              <a:buNone/>
              <a:defRPr sz="1599" b="1"/>
            </a:lvl8pPr>
            <a:lvl9pPr marL="3655771" indent="0">
              <a:buNone/>
              <a:defRPr sz="15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799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0077-9AA2-4675-B9CA-99B76339D6E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605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24000" rIns="1800000" bIns="234000" numCol="1" anchor="t" anchorCtr="0" compatLnSpc="1">
            <a:prstTxWarp prst="textNoShape">
              <a:avLst/>
            </a:prstTxWarp>
          </a:bodyPr>
          <a:lstStyle>
            <a:lvl1pPr>
              <a:defRPr lang="de-DE" sz="3198"/>
            </a:lvl1pPr>
          </a:lstStyle>
          <a:p>
            <a:pPr marL="0" lvl="0" indent="0"/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0077-9AA2-4675-B9CA-99B76339D6E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2721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0077-9AA2-4675-B9CA-99B76339D6E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4913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999" b="1"/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198"/>
            </a:lvl1pPr>
            <a:lvl2pPr marL="456971" indent="0">
              <a:buNone/>
              <a:defRPr sz="2799"/>
            </a:lvl2pPr>
            <a:lvl3pPr marL="913943" indent="0">
              <a:buNone/>
              <a:defRPr sz="2399"/>
            </a:lvl3pPr>
            <a:lvl4pPr marL="1370914" indent="0">
              <a:buNone/>
              <a:defRPr sz="1999"/>
            </a:lvl4pPr>
            <a:lvl5pPr marL="1827886" indent="0">
              <a:buNone/>
              <a:defRPr sz="1999"/>
            </a:lvl5pPr>
            <a:lvl6pPr marL="2284857" indent="0">
              <a:buNone/>
              <a:defRPr sz="1999"/>
            </a:lvl6pPr>
            <a:lvl7pPr marL="2741828" indent="0">
              <a:buNone/>
              <a:defRPr sz="1999"/>
            </a:lvl7pPr>
            <a:lvl8pPr marL="3198800" indent="0">
              <a:buNone/>
              <a:defRPr sz="1999"/>
            </a:lvl8pPr>
            <a:lvl9pPr marL="3655771" indent="0">
              <a:buNone/>
              <a:defRPr sz="1999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399"/>
            </a:lvl1pPr>
            <a:lvl2pPr marL="456971" indent="0">
              <a:buNone/>
              <a:defRPr sz="1199"/>
            </a:lvl2pPr>
            <a:lvl3pPr marL="913943" indent="0">
              <a:buNone/>
              <a:defRPr sz="999"/>
            </a:lvl3pPr>
            <a:lvl4pPr marL="1370914" indent="0">
              <a:buNone/>
              <a:defRPr sz="900"/>
            </a:lvl4pPr>
            <a:lvl5pPr marL="1827886" indent="0">
              <a:buNone/>
              <a:defRPr sz="900"/>
            </a:lvl5pPr>
            <a:lvl6pPr marL="2284857" indent="0">
              <a:buNone/>
              <a:defRPr sz="900"/>
            </a:lvl6pPr>
            <a:lvl7pPr marL="2741828" indent="0">
              <a:buNone/>
              <a:defRPr sz="900"/>
            </a:lvl7pPr>
            <a:lvl8pPr marL="3198800" indent="0">
              <a:buNone/>
              <a:defRPr sz="900"/>
            </a:lvl8pPr>
            <a:lvl9pPr marL="3655771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60077-9AA2-4675-B9CA-99B76339D6E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20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-1"/>
            <a:ext cx="12192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24000" rIns="1800000" bIns="234000" numCol="1" anchor="t" anchorCtr="0" compatLnSpc="1">
            <a:prstTxWarp prst="textNoShape">
              <a:avLst/>
            </a:prstTxWarp>
          </a:bodyPr>
          <a:lstStyle>
            <a:lvl1pPr>
              <a:defRPr lang="en-US" sz="3198" dirty="0" smtClean="0"/>
            </a:lvl1pPr>
          </a:lstStyle>
          <a:p>
            <a:pPr marL="0" lvl="0" indent="0"/>
            <a:r>
              <a:rPr lang="en-US" dirty="0"/>
              <a:t>Click to edit Master text styles</a:t>
            </a:r>
          </a:p>
        </p:txBody>
      </p:sp>
      <p:sp>
        <p:nvSpPr>
          <p:cNvPr id="4" name="cdtText Placeholder 12 Id13"/>
          <p:cNvSpPr>
            <a:spLocks noGrp="1"/>
          </p:cNvSpPr>
          <p:nvPr>
            <p:ph type="body" sz="quarter" idx="14" hasCustomPrompt="1"/>
            <p:custDataLst>
              <p:tags r:id="rId1"/>
            </p:custDataLst>
          </p:nvPr>
        </p:nvSpPr>
        <p:spPr bwMode="auto">
          <a:xfrm>
            <a:off x="4656571" y="1439999"/>
            <a:ext cx="7535429" cy="4752000"/>
          </a:xfrm>
          <a:prstGeom prst="rect">
            <a:avLst/>
          </a:prstGeom>
          <a:solidFill>
            <a:srgbClr val="D7D7CD"/>
          </a:solidFill>
        </p:spPr>
        <p:txBody>
          <a:bodyPr lIns="252000" tIns="144000" rIns="482400" bIns="144000"/>
          <a:lstStyle>
            <a:lvl1pPr marL="0" inden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bg2"/>
              </a:buClr>
              <a:buFont typeface="Arial" pitchFamily="34" charset="0"/>
              <a:buNone/>
              <a:tabLst>
                <a:tab pos="5356720" algn="r"/>
              </a:tabLst>
              <a:defRPr>
                <a:solidFill>
                  <a:srgbClr val="000000"/>
                </a:solidFill>
              </a:defRPr>
            </a:lvl1pPr>
            <a:lvl2pPr marL="177711" indent="-17612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2pPr>
            <a:lvl3pPr marL="177711" indent="-17771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>
                <a:solidFill>
                  <a:srgbClr val="000000"/>
                </a:solidFill>
              </a:defRPr>
            </a:lvl3pPr>
            <a:lvl4pPr marL="357009" indent="-17771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0">
                <a:solidFill>
                  <a:srgbClr val="000000"/>
                </a:solidFill>
              </a:defRPr>
            </a:lvl4pPr>
            <a:lvl5pPr marL="357009" indent="-17771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 baseline="0">
                <a:solidFill>
                  <a:srgbClr val="000000"/>
                </a:solidFill>
              </a:defRPr>
            </a:lvl5pPr>
            <a:lvl6pPr marL="360183" indent="-18088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  <a:tabLst>
                <a:tab pos="5356720" algn="r"/>
              </a:tabLst>
              <a:defRPr b="1"/>
            </a:lvl6pPr>
          </a:lstStyle>
          <a:p>
            <a:pPr lvl="0"/>
            <a:r>
              <a:rPr lang="en-US" dirty="0"/>
              <a:t>Click to edit the </a:t>
            </a:r>
            <a:r>
              <a:rPr lang="en-US" dirty="0" err="1"/>
              <a:t>toc</a:t>
            </a:r>
            <a:r>
              <a:rPr lang="en-US" dirty="0"/>
              <a:t> / contact</a:t>
            </a:r>
          </a:p>
          <a:p>
            <a:pPr lvl="1"/>
            <a:r>
              <a:rPr lang="en-US" dirty="0"/>
              <a:t>chapter</a:t>
            </a:r>
          </a:p>
          <a:p>
            <a:pPr lvl="2"/>
            <a:r>
              <a:rPr lang="en-US" dirty="0"/>
              <a:t>active chapter</a:t>
            </a:r>
          </a:p>
          <a:p>
            <a:pPr lvl="3"/>
            <a:r>
              <a:rPr lang="en-US" dirty="0"/>
              <a:t>subchapter</a:t>
            </a:r>
          </a:p>
          <a:p>
            <a:pPr lvl="4"/>
            <a:r>
              <a:rPr lang="en-US" dirty="0"/>
              <a:t>active subchapter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5"/>
          </p:nvPr>
        </p:nvSpPr>
        <p:spPr>
          <a:xfrm>
            <a:off x="0" y="1439999"/>
            <a:ext cx="4512050" cy="4752000"/>
          </a:xfrm>
          <a:prstGeom prst="rect">
            <a:avLst/>
          </a:prstGeom>
        </p:spPr>
        <p:txBody>
          <a:bodyPr tIns="1800000"/>
          <a:lstStyle>
            <a:lvl1pPr algn="ctr">
              <a:defRPr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796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ags" Target="../tags/tag1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8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B0F0"/>
          </a:solidFill>
          <a:latin typeface="Lato Light" panose="020F030202020403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de-DE" dirty="0">
              <a:solidFill>
                <a:prstClr val="black">
                  <a:tint val="75000"/>
                </a:prstClr>
              </a:solidFill>
              <a:latin typeface="Arial" pitchFamily="34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fld id="{3F060077-9AA2-4675-B9CA-99B76339D6EF}" type="slidenum">
              <a:rPr lang="de-DE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charset="-128"/>
              </a:rPr>
              <a:pPr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de-DE">
              <a:solidFill>
                <a:prstClr val="black">
                  <a:tint val="75000"/>
                </a:prstClr>
              </a:solidFill>
              <a:latin typeface="Arial" pitchFamily="34" charset="0"/>
              <a:ea typeface="ＭＳ Ｐゴシック" charset="-128"/>
            </a:endParaRPr>
          </a:p>
        </p:txBody>
      </p:sp>
      <p:sp>
        <p:nvSpPr>
          <p:cNvPr id="11" name="cdtRectangle 115 Id3078"/>
          <p:cNvSpPr>
            <a:spLocks noGrp="1" noChangeArrowheads="1"/>
          </p:cNvSpPr>
          <p:nvPr>
            <p:ph type="title"/>
            <p:custDataLst>
              <p:tags r:id="rId10"/>
            </p:custDataLst>
          </p:nvPr>
        </p:nvSpPr>
        <p:spPr bwMode="auto">
          <a:xfrm>
            <a:off x="0" y="-1"/>
            <a:ext cx="12192000" cy="1196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6400" tIns="432000" rIns="2746800" bIns="2340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452" y="296653"/>
            <a:ext cx="1682223" cy="37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18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913943" rtl="0" eaLnBrk="1" latinLnBrk="0" hangingPunct="1">
        <a:spcBef>
          <a:spcPct val="0"/>
        </a:spcBef>
        <a:buNone/>
        <a:defRPr sz="2799" kern="1200">
          <a:solidFill>
            <a:srgbClr val="68272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729" indent="-342729" algn="l" defTabSz="913943" rtl="0" eaLnBrk="1" latinLnBrk="0" hangingPunct="1">
        <a:spcBef>
          <a:spcPct val="20000"/>
        </a:spcBef>
        <a:buFont typeface="Arial" pitchFamily="34" charset="0"/>
        <a:buChar char="•"/>
        <a:defRPr sz="2799" kern="1200">
          <a:solidFill>
            <a:srgbClr val="1A415C"/>
          </a:solidFill>
          <a:latin typeface="+mn-lt"/>
          <a:ea typeface="+mn-ea"/>
          <a:cs typeface="+mn-cs"/>
        </a:defRPr>
      </a:lvl1pPr>
      <a:lvl2pPr marL="742579" indent="-285607" algn="l" defTabSz="913943" rtl="0" eaLnBrk="1" latinLnBrk="0" hangingPunct="1">
        <a:spcBef>
          <a:spcPct val="20000"/>
        </a:spcBef>
        <a:buFont typeface="Arial" pitchFamily="34" charset="0"/>
        <a:buChar char="–"/>
        <a:defRPr sz="2399" kern="1200">
          <a:solidFill>
            <a:srgbClr val="1A415C"/>
          </a:solidFill>
          <a:latin typeface="+mn-lt"/>
          <a:ea typeface="+mn-ea"/>
          <a:cs typeface="+mn-cs"/>
        </a:defRPr>
      </a:lvl2pPr>
      <a:lvl3pPr marL="1142429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rgbClr val="1A415C"/>
          </a:solidFill>
          <a:latin typeface="+mn-lt"/>
          <a:ea typeface="+mn-ea"/>
          <a:cs typeface="+mn-cs"/>
        </a:defRPr>
      </a:lvl3pPr>
      <a:lvl4pPr marL="1599400" indent="-228486" algn="l" defTabSz="913943" rtl="0" eaLnBrk="1" latinLnBrk="0" hangingPunct="1">
        <a:spcBef>
          <a:spcPct val="20000"/>
        </a:spcBef>
        <a:buFont typeface="Arial" pitchFamily="34" charset="0"/>
        <a:buChar char="–"/>
        <a:defRPr sz="1799" kern="1200">
          <a:solidFill>
            <a:srgbClr val="1A415C"/>
          </a:solidFill>
          <a:latin typeface="+mn-lt"/>
          <a:ea typeface="+mn-ea"/>
          <a:cs typeface="+mn-cs"/>
        </a:defRPr>
      </a:lvl4pPr>
      <a:lvl5pPr marL="2056371" indent="-228486" algn="l" defTabSz="913943" rtl="0" eaLnBrk="1" latinLnBrk="0" hangingPunct="1">
        <a:spcBef>
          <a:spcPct val="20000"/>
        </a:spcBef>
        <a:buFont typeface="Arial" pitchFamily="34" charset="0"/>
        <a:buChar char="»"/>
        <a:defRPr sz="1799" kern="1200">
          <a:solidFill>
            <a:srgbClr val="1A415C"/>
          </a:solidFill>
          <a:latin typeface="+mn-lt"/>
          <a:ea typeface="+mn-ea"/>
          <a:cs typeface="+mn-cs"/>
        </a:defRPr>
      </a:lvl5pPr>
      <a:lvl6pPr marL="2513343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314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286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257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8.png"/><Relationship Id="rId5" Type="http://schemas.openxmlformats.org/officeDocument/2006/relationships/image" Target="../media/image9.png"/><Relationship Id="rId10" Type="http://schemas.openxmlformats.org/officeDocument/2006/relationships/image" Target="../media/image3.png"/><Relationship Id="rId4" Type="http://schemas.openxmlformats.org/officeDocument/2006/relationships/image" Target="../media/image8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0.png"/><Relationship Id="rId18" Type="http://schemas.openxmlformats.org/officeDocument/2006/relationships/image" Target="../media/image3.png"/><Relationship Id="rId21" Type="http://schemas.openxmlformats.org/officeDocument/2006/relationships/image" Target="../media/image33.emf"/><Relationship Id="rId17" Type="http://schemas.openxmlformats.org/officeDocument/2006/relationships/image" Target="../media/image41.png"/><Relationship Id="rId25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40.png"/><Relationship Id="rId20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0.png"/><Relationship Id="rId24" Type="http://schemas.openxmlformats.org/officeDocument/2006/relationships/image" Target="../media/image36.png"/><Relationship Id="rId15" Type="http://schemas.openxmlformats.org/officeDocument/2006/relationships/image" Target="../media/image39.png"/><Relationship Id="rId23" Type="http://schemas.openxmlformats.org/officeDocument/2006/relationships/image" Target="../media/image35.png"/><Relationship Id="rId10" Type="http://schemas.openxmlformats.org/officeDocument/2006/relationships/image" Target="../media/image37.png"/><Relationship Id="rId19" Type="http://schemas.openxmlformats.org/officeDocument/2006/relationships/image" Target="../media/image31.emf"/><Relationship Id="rId14" Type="http://schemas.openxmlformats.org/officeDocument/2006/relationships/image" Target="../media/image38.png"/><Relationship Id="rId22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0.png"/><Relationship Id="rId18" Type="http://schemas.openxmlformats.org/officeDocument/2006/relationships/image" Target="../media/image3.png"/><Relationship Id="rId3" Type="http://schemas.openxmlformats.org/officeDocument/2006/relationships/image" Target="../media/image370.png"/><Relationship Id="rId7" Type="http://schemas.openxmlformats.org/officeDocument/2006/relationships/image" Target="../media/image33.emf"/><Relationship Id="rId12" Type="http://schemas.openxmlformats.org/officeDocument/2006/relationships/image" Target="../media/image37.pn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11" Type="http://schemas.openxmlformats.org/officeDocument/2006/relationships/image" Target="../media/image42.png"/><Relationship Id="rId5" Type="http://schemas.openxmlformats.org/officeDocument/2006/relationships/image" Target="../media/image31.emf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19" Type="http://schemas.openxmlformats.org/officeDocument/2006/relationships/image" Target="../media/image43.png"/><Relationship Id="rId4" Type="http://schemas.openxmlformats.org/officeDocument/2006/relationships/image" Target="../media/image37.gif"/><Relationship Id="rId9" Type="http://schemas.openxmlformats.org/officeDocument/2006/relationships/image" Target="../media/image35.png"/><Relationship Id="rId1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13" Type="http://schemas.openxmlformats.org/officeDocument/2006/relationships/image" Target="../media/image37.png"/><Relationship Id="rId18" Type="http://schemas.openxmlformats.org/officeDocument/2006/relationships/image" Target="../media/image49.png"/><Relationship Id="rId26" Type="http://schemas.openxmlformats.org/officeDocument/2006/relationships/image" Target="../media/image52.png"/><Relationship Id="rId3" Type="http://schemas.openxmlformats.org/officeDocument/2006/relationships/notesSlide" Target="../notesSlides/notesSlide23.xml"/><Relationship Id="rId21" Type="http://schemas.openxmlformats.org/officeDocument/2006/relationships/oleObject" Target="../embeddings/oleObject1.bin"/><Relationship Id="rId7" Type="http://schemas.openxmlformats.org/officeDocument/2006/relationships/image" Target="../media/image32.emf"/><Relationship Id="rId12" Type="http://schemas.openxmlformats.org/officeDocument/2006/relationships/image" Target="../media/image42.png"/><Relationship Id="rId17" Type="http://schemas.openxmlformats.org/officeDocument/2006/relationships/image" Target="../media/image48.png"/><Relationship Id="rId25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20" Type="http://schemas.openxmlformats.org/officeDocument/2006/relationships/image" Target="../media/image51.png"/><Relationship Id="rId29" Type="http://schemas.openxmlformats.org/officeDocument/2006/relationships/image" Target="../media/image43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emf"/><Relationship Id="rId11" Type="http://schemas.openxmlformats.org/officeDocument/2006/relationships/image" Target="../media/image36.png"/><Relationship Id="rId24" Type="http://schemas.openxmlformats.org/officeDocument/2006/relationships/image" Target="../media/image45.wmf"/><Relationship Id="rId5" Type="http://schemas.openxmlformats.org/officeDocument/2006/relationships/image" Target="../media/image37.gif"/><Relationship Id="rId23" Type="http://schemas.openxmlformats.org/officeDocument/2006/relationships/oleObject" Target="../embeddings/oleObject2.bin"/><Relationship Id="rId28" Type="http://schemas.openxmlformats.org/officeDocument/2006/relationships/image" Target="../media/image3.png"/><Relationship Id="rId10" Type="http://schemas.openxmlformats.org/officeDocument/2006/relationships/image" Target="../media/image35.png"/><Relationship Id="rId19" Type="http://schemas.openxmlformats.org/officeDocument/2006/relationships/image" Target="../media/image50.png"/><Relationship Id="rId4" Type="http://schemas.openxmlformats.org/officeDocument/2006/relationships/image" Target="../media/image47.png"/><Relationship Id="rId9" Type="http://schemas.openxmlformats.org/officeDocument/2006/relationships/image" Target="../media/image34.png"/><Relationship Id="rId14" Type="http://schemas.openxmlformats.org/officeDocument/2006/relationships/image" Target="../media/image30.png"/><Relationship Id="rId22" Type="http://schemas.openxmlformats.org/officeDocument/2006/relationships/image" Target="../media/image44.wmf"/><Relationship Id="rId27" Type="http://schemas.openxmlformats.org/officeDocument/2006/relationships/image" Target="../media/image53.png"/><Relationship Id="rId30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26" Type="http://schemas.openxmlformats.org/officeDocument/2006/relationships/image" Target="../media/image53.png"/><Relationship Id="rId39" Type="http://schemas.openxmlformats.org/officeDocument/2006/relationships/oleObject" Target="../embeddings/oleObject4.bin"/><Relationship Id="rId21" Type="http://schemas.openxmlformats.org/officeDocument/2006/relationships/image" Target="../media/image40.png"/><Relationship Id="rId34" Type="http://schemas.openxmlformats.org/officeDocument/2006/relationships/image" Target="../media/image65.png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7.png"/><Relationship Id="rId20" Type="http://schemas.openxmlformats.org/officeDocument/2006/relationships/image" Target="../media/image39.png"/><Relationship Id="rId29" Type="http://schemas.openxmlformats.org/officeDocument/2006/relationships/image" Target="../media/image60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55.png"/><Relationship Id="rId11" Type="http://schemas.openxmlformats.org/officeDocument/2006/relationships/image" Target="../media/image33.emf"/><Relationship Id="rId24" Type="http://schemas.openxmlformats.org/officeDocument/2006/relationships/image" Target="../media/image46.png"/><Relationship Id="rId32" Type="http://schemas.openxmlformats.org/officeDocument/2006/relationships/image" Target="../media/image63.png"/><Relationship Id="rId37" Type="http://schemas.openxmlformats.org/officeDocument/2006/relationships/oleObject" Target="../embeddings/oleObject3.bin"/><Relationship Id="rId40" Type="http://schemas.openxmlformats.org/officeDocument/2006/relationships/image" Target="../media/image45.wmf"/><Relationship Id="rId45" Type="http://schemas.openxmlformats.org/officeDocument/2006/relationships/image" Target="../media/image3.png"/><Relationship Id="rId5" Type="http://schemas.openxmlformats.org/officeDocument/2006/relationships/image" Target="../media/image37.gif"/><Relationship Id="rId15" Type="http://schemas.openxmlformats.org/officeDocument/2006/relationships/image" Target="../media/image42.png"/><Relationship Id="rId23" Type="http://schemas.openxmlformats.org/officeDocument/2006/relationships/image" Target="../media/image43.png"/><Relationship Id="rId28" Type="http://schemas.openxmlformats.org/officeDocument/2006/relationships/image" Target="../media/image59.png"/><Relationship Id="rId36" Type="http://schemas.openxmlformats.org/officeDocument/2006/relationships/image" Target="../media/image67.png"/><Relationship Id="rId10" Type="http://schemas.openxmlformats.org/officeDocument/2006/relationships/image" Target="../media/image32.emf"/><Relationship Id="rId19" Type="http://schemas.openxmlformats.org/officeDocument/2006/relationships/image" Target="../media/image38.png"/><Relationship Id="rId31" Type="http://schemas.openxmlformats.org/officeDocument/2006/relationships/image" Target="../media/image62.png"/><Relationship Id="rId44" Type="http://schemas.openxmlformats.org/officeDocument/2006/relationships/image" Target="../media/image69.png"/><Relationship Id="rId4" Type="http://schemas.openxmlformats.org/officeDocument/2006/relationships/image" Target="../media/image370.png"/><Relationship Id="rId9" Type="http://schemas.openxmlformats.org/officeDocument/2006/relationships/image" Target="../media/image31.emf"/><Relationship Id="rId14" Type="http://schemas.openxmlformats.org/officeDocument/2006/relationships/image" Target="../media/image36.png"/><Relationship Id="rId22" Type="http://schemas.openxmlformats.org/officeDocument/2006/relationships/image" Target="../media/image41.png"/><Relationship Id="rId27" Type="http://schemas.openxmlformats.org/officeDocument/2006/relationships/image" Target="../media/image58.png"/><Relationship Id="rId30" Type="http://schemas.openxmlformats.org/officeDocument/2006/relationships/image" Target="../media/image61.png"/><Relationship Id="rId35" Type="http://schemas.openxmlformats.org/officeDocument/2006/relationships/image" Target="../media/image66.png"/><Relationship Id="rId43" Type="http://schemas.openxmlformats.org/officeDocument/2006/relationships/image" Target="../media/image68.png"/><Relationship Id="rId8" Type="http://schemas.openxmlformats.org/officeDocument/2006/relationships/image" Target="../media/image57.png"/><Relationship Id="rId3" Type="http://schemas.openxmlformats.org/officeDocument/2006/relationships/notesSlide" Target="../notesSlides/notesSlide24.xml"/><Relationship Id="rId12" Type="http://schemas.openxmlformats.org/officeDocument/2006/relationships/image" Target="../media/image34.png"/><Relationship Id="rId17" Type="http://schemas.openxmlformats.org/officeDocument/2006/relationships/image" Target="../media/image30.png"/><Relationship Id="rId25" Type="http://schemas.openxmlformats.org/officeDocument/2006/relationships/image" Target="../media/image52.png"/><Relationship Id="rId33" Type="http://schemas.openxmlformats.org/officeDocument/2006/relationships/image" Target="../media/image64.png"/><Relationship Id="rId38" Type="http://schemas.openxmlformats.org/officeDocument/2006/relationships/image" Target="../media/image44.wmf"/><Relationship Id="rId46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10.png"/><Relationship Id="rId18" Type="http://schemas.openxmlformats.org/officeDocument/2006/relationships/image" Target="../media/image73.png"/><Relationship Id="rId3" Type="http://schemas.openxmlformats.org/officeDocument/2006/relationships/notesSlide" Target="../notesSlides/notesSlide25.xml"/><Relationship Id="rId21" Type="http://schemas.openxmlformats.org/officeDocument/2006/relationships/image" Target="../media/image54.wmf"/><Relationship Id="rId12" Type="http://schemas.openxmlformats.org/officeDocument/2006/relationships/image" Target="../media/image34.png"/><Relationship Id="rId17" Type="http://schemas.openxmlformats.org/officeDocument/2006/relationships/image" Target="../media/image72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4.png"/><Relationship Id="rId20" Type="http://schemas.openxmlformats.org/officeDocument/2006/relationships/oleObject" Target="../embeddings/oleObject5.bin"/><Relationship Id="rId1" Type="http://schemas.openxmlformats.org/officeDocument/2006/relationships/vmlDrawing" Target="../drawings/vmlDrawing3.vml"/><Relationship Id="rId11" Type="http://schemas.openxmlformats.org/officeDocument/2006/relationships/image" Target="../media/image36.png"/><Relationship Id="rId5" Type="http://schemas.openxmlformats.org/officeDocument/2006/relationships/image" Target="../media/image71.png"/><Relationship Id="rId15" Type="http://schemas.openxmlformats.org/officeDocument/2006/relationships/image" Target="../media/image43.png"/><Relationship Id="rId10" Type="http://schemas.openxmlformats.org/officeDocument/2006/relationships/image" Target="../media/image35.png"/><Relationship Id="rId19" Type="http://schemas.openxmlformats.org/officeDocument/2006/relationships/image" Target="../media/image3.png"/><Relationship Id="rId4" Type="http://schemas.openxmlformats.org/officeDocument/2006/relationships/image" Target="../media/image55.emf"/><Relationship Id="rId9" Type="http://schemas.openxmlformats.org/officeDocument/2006/relationships/image" Target="../media/image700.png"/><Relationship Id="rId14" Type="http://schemas.openxmlformats.org/officeDocument/2006/relationships/image" Target="../media/image72.png"/><Relationship Id="rId22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80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77.png"/><Relationship Id="rId12" Type="http://schemas.openxmlformats.org/officeDocument/2006/relationships/image" Target="../media/image79.png"/><Relationship Id="rId17" Type="http://schemas.openxmlformats.org/officeDocument/2006/relationships/image" Target="../media/image7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4.vml"/><Relationship Id="rId11" Type="http://schemas.openxmlformats.org/officeDocument/2006/relationships/image" Target="../media/image78.png"/><Relationship Id="rId5" Type="http://schemas.openxmlformats.org/officeDocument/2006/relationships/image" Target="../media/image3.png"/><Relationship Id="rId15" Type="http://schemas.openxmlformats.org/officeDocument/2006/relationships/image" Target="../media/image75.wmf"/><Relationship Id="rId10" Type="http://schemas.openxmlformats.org/officeDocument/2006/relationships/image" Target="../media/image34.png"/><Relationship Id="rId4" Type="http://schemas.openxmlformats.org/officeDocument/2006/relationships/image" Target="../media/image43.png"/><Relationship Id="rId9" Type="http://schemas.openxmlformats.org/officeDocument/2006/relationships/image" Target="../media/image36.png"/><Relationship Id="rId14" Type="http://schemas.openxmlformats.org/officeDocument/2006/relationships/oleObject" Target="../embeddings/oleObject6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notesSlide" Target="../notesSlides/notesSlide27.xml"/><Relationship Id="rId12" Type="http://schemas.openxmlformats.org/officeDocument/2006/relationships/image" Target="../media/image7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png"/><Relationship Id="rId11" Type="http://schemas.openxmlformats.org/officeDocument/2006/relationships/oleObject" Target="../embeddings/oleObject9.bin"/><Relationship Id="rId5" Type="http://schemas.openxmlformats.org/officeDocument/2006/relationships/image" Target="../media/image3.png"/><Relationship Id="rId10" Type="http://schemas.openxmlformats.org/officeDocument/2006/relationships/image" Target="../media/image77.wmf"/><Relationship Id="rId4" Type="http://schemas.openxmlformats.org/officeDocument/2006/relationships/image" Target="../media/image73.png"/><Relationship Id="rId9" Type="http://schemas.openxmlformats.org/officeDocument/2006/relationships/oleObject" Target="../embeddings/oleObject8.bin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png"/><Relationship Id="rId18" Type="http://schemas.openxmlformats.org/officeDocument/2006/relationships/oleObject" Target="../embeddings/oleObject11.bin"/><Relationship Id="rId3" Type="http://schemas.openxmlformats.org/officeDocument/2006/relationships/notesSlide" Target="../notesSlides/notesSlide28.xml"/><Relationship Id="rId21" Type="http://schemas.openxmlformats.org/officeDocument/2006/relationships/image" Target="../media/image84.png"/><Relationship Id="rId12" Type="http://schemas.openxmlformats.org/officeDocument/2006/relationships/image" Target="../media/image3.png"/><Relationship Id="rId17" Type="http://schemas.openxmlformats.org/officeDocument/2006/relationships/image" Target="../media/image7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83.png"/><Relationship Id="rId1" Type="http://schemas.openxmlformats.org/officeDocument/2006/relationships/vmlDrawing" Target="../drawings/vmlDrawing6.vml"/><Relationship Id="rId11" Type="http://schemas.openxmlformats.org/officeDocument/2006/relationships/image" Target="../media/image81.png"/><Relationship Id="rId5" Type="http://schemas.openxmlformats.org/officeDocument/2006/relationships/image" Target="../media/image25.png"/><Relationship Id="rId15" Type="http://schemas.openxmlformats.org/officeDocument/2006/relationships/image" Target="../media/image82.png"/><Relationship Id="rId23" Type="http://schemas.openxmlformats.org/officeDocument/2006/relationships/image" Target="../media/image80.wmf"/><Relationship Id="rId19" Type="http://schemas.openxmlformats.org/officeDocument/2006/relationships/image" Target="../media/image78.wmf"/><Relationship Id="rId4" Type="http://schemas.openxmlformats.org/officeDocument/2006/relationships/image" Target="../media/image73.png"/><Relationship Id="rId14" Type="http://schemas.openxmlformats.org/officeDocument/2006/relationships/image" Target="../media/image53.png"/><Relationship Id="rId22" Type="http://schemas.openxmlformats.org/officeDocument/2006/relationships/oleObject" Target="../embeddings/oleObject12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3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91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93.png"/><Relationship Id="rId10" Type="http://schemas.openxmlformats.org/officeDocument/2006/relationships/image" Target="../media/image90.png"/><Relationship Id="rId4" Type="http://schemas.openxmlformats.org/officeDocument/2006/relationships/image" Target="../media/image92.png"/><Relationship Id="rId9" Type="http://schemas.openxmlformats.org/officeDocument/2006/relationships/image" Target="../media/image9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73.png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28.png"/><Relationship Id="rId4" Type="http://schemas.openxmlformats.org/officeDocument/2006/relationships/image" Target="../media/image9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98.gif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02.wmf"/><Relationship Id="rId18" Type="http://schemas.openxmlformats.org/officeDocument/2006/relationships/oleObject" Target="../embeddings/oleObject18.bin"/><Relationship Id="rId3" Type="http://schemas.openxmlformats.org/officeDocument/2006/relationships/notesSlide" Target="../notesSlides/notesSlide34.xml"/><Relationship Id="rId21" Type="http://schemas.openxmlformats.org/officeDocument/2006/relationships/image" Target="../media/image105.wmf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103.wmf"/><Relationship Id="rId25" Type="http://schemas.openxmlformats.org/officeDocument/2006/relationships/image" Target="../media/image7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7.bin"/><Relationship Id="rId20" Type="http://schemas.openxmlformats.org/officeDocument/2006/relationships/oleObject" Target="../embeddings/oleObject19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01.wmf"/><Relationship Id="rId24" Type="http://schemas.openxmlformats.org/officeDocument/2006/relationships/oleObject" Target="../embeddings/oleObject11.bin"/><Relationship Id="rId5" Type="http://schemas.openxmlformats.org/officeDocument/2006/relationships/image" Target="../media/image3.png"/><Relationship Id="rId15" Type="http://schemas.openxmlformats.org/officeDocument/2006/relationships/image" Target="../media/image53.png"/><Relationship Id="rId23" Type="http://schemas.openxmlformats.org/officeDocument/2006/relationships/image" Target="../media/image106.wmf"/><Relationship Id="rId10" Type="http://schemas.openxmlformats.org/officeDocument/2006/relationships/oleObject" Target="../embeddings/oleObject15.bin"/><Relationship Id="rId19" Type="http://schemas.openxmlformats.org/officeDocument/2006/relationships/image" Target="../media/image104.wmf"/><Relationship Id="rId4" Type="http://schemas.openxmlformats.org/officeDocument/2006/relationships/image" Target="../media/image97.png"/><Relationship Id="rId9" Type="http://schemas.openxmlformats.org/officeDocument/2006/relationships/image" Target="../media/image100.wmf"/><Relationship Id="rId14" Type="http://schemas.openxmlformats.org/officeDocument/2006/relationships/image" Target="../media/image46.png"/><Relationship Id="rId22" Type="http://schemas.openxmlformats.org/officeDocument/2006/relationships/oleObject" Target="../embeddings/oleObject20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107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0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110.wmf"/><Relationship Id="rId5" Type="http://schemas.openxmlformats.org/officeDocument/2006/relationships/image" Target="../media/image3.png"/><Relationship Id="rId10" Type="http://schemas.openxmlformats.org/officeDocument/2006/relationships/oleObject" Target="../embeddings/oleObject23.bin"/><Relationship Id="rId4" Type="http://schemas.openxmlformats.org/officeDocument/2006/relationships/image" Target="../media/image97.png"/><Relationship Id="rId9" Type="http://schemas.openxmlformats.org/officeDocument/2006/relationships/image" Target="../media/image109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1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3.png"/><Relationship Id="rId4" Type="http://schemas.openxmlformats.org/officeDocument/2006/relationships/image" Target="../media/image9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3.png"/><Relationship Id="rId7" Type="http://schemas.openxmlformats.org/officeDocument/2006/relationships/image" Target="../media/image33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97.png"/><Relationship Id="rId9" Type="http://schemas.openxmlformats.org/officeDocument/2006/relationships/image" Target="../media/image1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" y="976694"/>
            <a:ext cx="11445240" cy="2387600"/>
          </a:xfrm>
        </p:spPr>
        <p:txBody>
          <a:bodyPr>
            <a:normAutofit/>
          </a:bodyPr>
          <a:lstStyle/>
          <a:p>
            <a:r>
              <a:rPr lang="en-US" sz="4000" dirty="0" err="1"/>
              <a:t>IoT</a:t>
            </a:r>
            <a:r>
              <a:rPr lang="en-US" sz="4000" dirty="0"/>
              <a:t> challenges: Sparsity at the rescue</a:t>
            </a:r>
            <a:endParaRPr lang="en-US" sz="4000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364294"/>
            <a:ext cx="9144000" cy="1628330"/>
          </a:xfrm>
        </p:spPr>
        <p:txBody>
          <a:bodyPr>
            <a:normAutofit/>
          </a:bodyPr>
          <a:lstStyle/>
          <a:p>
            <a:endParaRPr lang="en-US" sz="2800" dirty="0">
              <a:latin typeface="Lato Light" panose="020F0302020204030203" pitchFamily="34" charset="0"/>
            </a:endParaRPr>
          </a:p>
          <a:p>
            <a:r>
              <a:rPr lang="en-US" sz="2800" dirty="0">
                <a:latin typeface="Lato Light" panose="020F0302020204030203" pitchFamily="34" charset="0"/>
              </a:rPr>
              <a:t>Christos Tzagkarakis, Ph.D.</a:t>
            </a:r>
            <a:endParaRPr lang="en-US" sz="500" dirty="0">
              <a:latin typeface="Lato Light" panose="020F030202020403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587" y="5949623"/>
            <a:ext cx="2858823" cy="288000"/>
          </a:xfrm>
          <a:prstGeom prst="rect">
            <a:avLst/>
          </a:prstGeom>
        </p:spPr>
      </p:pic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599" y="6237623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12 February 2021</a:t>
            </a:r>
          </a:p>
        </p:txBody>
      </p:sp>
    </p:spTree>
    <p:extLst>
      <p:ext uri="{BB962C8B-B14F-4D97-AF65-F5344CB8AC3E}">
        <p14:creationId xmlns:p14="http://schemas.microsoft.com/office/powerpoint/2010/main" val="1622347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Motivation &amp; Background</a:t>
            </a:r>
          </a:p>
          <a:p>
            <a:r>
              <a:rPr lang="en-US" dirty="0"/>
              <a:t>Data description</a:t>
            </a:r>
          </a:p>
          <a:p>
            <a:r>
              <a:rPr lang="en-US" dirty="0"/>
              <a:t>Sparse representation (SR)</a:t>
            </a:r>
          </a:p>
          <a:p>
            <a:r>
              <a:rPr lang="en-US" dirty="0"/>
              <a:t>Application of SR in </a:t>
            </a:r>
            <a:r>
              <a:rPr lang="en-US" dirty="0" err="1"/>
              <a:t>IoT</a:t>
            </a:r>
            <a:r>
              <a:rPr lang="en-US" dirty="0"/>
              <a:t> security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37143" y="-141001"/>
            <a:ext cx="11305678" cy="1325563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435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849" y="3525743"/>
            <a:ext cx="2398325" cy="239832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37143" y="1208077"/>
            <a:ext cx="10920655" cy="458533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sz="2600" dirty="0">
                <a:solidFill>
                  <a:srgbClr val="5050FF"/>
                </a:solidFill>
              </a:rPr>
              <a:t>Internet-of-Things</a:t>
            </a:r>
            <a:r>
              <a:rPr lang="en-US" sz="2600" dirty="0"/>
              <a:t> </a:t>
            </a:r>
            <a:r>
              <a:rPr lang="en-US" sz="2600" dirty="0">
                <a:solidFill>
                  <a:srgbClr val="5050FF"/>
                </a:solidFill>
              </a:rPr>
              <a:t>(</a:t>
            </a:r>
            <a:r>
              <a:rPr lang="en-US" sz="2600" dirty="0" err="1">
                <a:solidFill>
                  <a:srgbClr val="5050FF"/>
                </a:solidFill>
              </a:rPr>
              <a:t>IoT</a:t>
            </a:r>
            <a:r>
              <a:rPr lang="en-US" sz="2600" dirty="0">
                <a:solidFill>
                  <a:srgbClr val="5050FF"/>
                </a:solidFill>
              </a:rPr>
              <a:t>)</a:t>
            </a:r>
            <a:r>
              <a:rPr lang="en-US" sz="2600" dirty="0"/>
              <a:t> has advanced the concept of Internet networking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651213" y="4556949"/>
            <a:ext cx="15309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Lato Light" panose="020F0302020204030203" pitchFamily="34" charset="0"/>
              </a:rPr>
              <a:t>Devices/Things</a:t>
            </a:r>
            <a:endParaRPr lang="en-US" sz="1600" dirty="0"/>
          </a:p>
        </p:txBody>
      </p:sp>
      <p:sp>
        <p:nvSpPr>
          <p:cNvPr id="22" name="Rectangle 21"/>
          <p:cNvSpPr/>
          <p:nvPr/>
        </p:nvSpPr>
        <p:spPr>
          <a:xfrm>
            <a:off x="4262686" y="2487653"/>
            <a:ext cx="6126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Lato Light" panose="020F0302020204030203" pitchFamily="34" charset="0"/>
              </a:rPr>
              <a:t>Data</a:t>
            </a:r>
            <a:endParaRPr lang="en-US" sz="1600" dirty="0"/>
          </a:p>
        </p:txBody>
      </p:sp>
      <p:sp>
        <p:nvSpPr>
          <p:cNvPr id="23" name="Rectangle 22"/>
          <p:cNvSpPr/>
          <p:nvPr/>
        </p:nvSpPr>
        <p:spPr>
          <a:xfrm>
            <a:off x="1099463" y="4638613"/>
            <a:ext cx="6976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Lato Light" panose="020F0302020204030203" pitchFamily="34" charset="0"/>
              </a:rPr>
              <a:t>Users</a:t>
            </a:r>
            <a:endParaRPr lang="en-US" sz="1600" dirty="0"/>
          </a:p>
        </p:txBody>
      </p:sp>
      <p:pic>
        <p:nvPicPr>
          <p:cNvPr id="3076" name="Picture 4" descr="Related 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9" r="25789"/>
          <a:stretch/>
        </p:blipFill>
        <p:spPr bwMode="auto">
          <a:xfrm>
            <a:off x="5102011" y="2026930"/>
            <a:ext cx="1260000" cy="126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lated imag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12816" y="4157821"/>
            <a:ext cx="1260000" cy="12600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8213139" y="4254856"/>
            <a:ext cx="1401684" cy="864000"/>
            <a:chOff x="7868027" y="2198179"/>
            <a:chExt cx="2927496" cy="180452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68027" y="2207356"/>
              <a:ext cx="638175" cy="952500"/>
            </a:xfrm>
            <a:prstGeom prst="teardrop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36771" y="2233946"/>
              <a:ext cx="962025" cy="904875"/>
            </a:xfrm>
            <a:prstGeom prst="teardrop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982010" y="3116875"/>
              <a:ext cx="666750" cy="885825"/>
            </a:xfrm>
            <a:prstGeom prst="teardrop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951823" y="3222217"/>
              <a:ext cx="971550" cy="723900"/>
            </a:xfrm>
            <a:prstGeom prst="teardrop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576111" y="2212118"/>
              <a:ext cx="552450" cy="942975"/>
            </a:xfrm>
            <a:prstGeom prst="teardrop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70696" y="3233140"/>
              <a:ext cx="1066800" cy="762000"/>
            </a:xfrm>
            <a:prstGeom prst="teardrop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985898" y="2198179"/>
              <a:ext cx="809625" cy="952500"/>
            </a:xfrm>
            <a:prstGeom prst="teardrop">
              <a:avLst/>
            </a:prstGeom>
          </p:spPr>
        </p:pic>
      </p:grpSp>
      <p:cxnSp>
        <p:nvCxnSpPr>
          <p:cNvPr id="35" name="Straight Connector 34"/>
          <p:cNvCxnSpPr/>
          <p:nvPr/>
        </p:nvCxnSpPr>
        <p:spPr>
          <a:xfrm rot="60000" flipH="1">
            <a:off x="7024403" y="4796004"/>
            <a:ext cx="937951" cy="23773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169428" y="4368912"/>
            <a:ext cx="11079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err="1">
                <a:solidFill>
                  <a:srgbClr val="304A1E"/>
                </a:solidFill>
                <a:latin typeface="Lato Black" panose="020F0A02020204030203" pitchFamily="34" charset="0"/>
              </a:rPr>
              <a:t>IoT</a:t>
            </a:r>
            <a:endParaRPr lang="el-GR" sz="4800" dirty="0">
              <a:solidFill>
                <a:srgbClr val="304A1E"/>
              </a:solidFill>
              <a:latin typeface="Lato Black" panose="020F0A02020204030203" pitchFamily="34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rot="16260000" flipH="1">
            <a:off x="5408786" y="3653343"/>
            <a:ext cx="612000" cy="23773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60000" flipH="1">
            <a:off x="3469325" y="4798777"/>
            <a:ext cx="937951" cy="23773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Introduction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052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Motivation &amp; Background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123288" y="1120940"/>
            <a:ext cx="105169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err="1">
                <a:latin typeface="Lato Light" panose="020F0302020204030203" pitchFamily="34" charset="0"/>
              </a:rPr>
              <a:t>IoT</a:t>
            </a:r>
            <a:r>
              <a:rPr lang="en-US" sz="2600" dirty="0">
                <a:latin typeface="Lato Light" panose="020F0302020204030203" pitchFamily="34" charset="0"/>
              </a:rPr>
              <a:t> usage: exponential growth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150053" y="1560888"/>
            <a:ext cx="105169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Lato Light" panose="020F0302020204030203" pitchFamily="34" charset="0"/>
              </a:rPr>
              <a:t>Autonomous physical/digital objects augmented with sensing, processing and network capabilities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23387" r="15351" b="13583"/>
          <a:stretch/>
        </p:blipFill>
        <p:spPr>
          <a:xfrm>
            <a:off x="2442692" y="2658707"/>
            <a:ext cx="7255173" cy="3548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TextBox 27"/>
          <p:cNvSpPr txBox="1"/>
          <p:nvPr/>
        </p:nvSpPr>
        <p:spPr>
          <a:xfrm>
            <a:off x="1587953" y="6210770"/>
            <a:ext cx="34160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kern="0" noProof="0" dirty="0" err="1"/>
              <a:t>Vermesan</a:t>
            </a:r>
            <a:r>
              <a:rPr lang="en-US" sz="1100" kern="0" noProof="0" dirty="0"/>
              <a:t> and </a:t>
            </a:r>
            <a:r>
              <a:rPr lang="en-US" sz="1100" kern="0" noProof="0" dirty="0" err="1"/>
              <a:t>Friess</a:t>
            </a:r>
            <a:r>
              <a:rPr lang="en-US" sz="1100" kern="0" noProof="0" dirty="0"/>
              <a:t> (2014)</a:t>
            </a:r>
            <a:endParaRPr kumimoji="0" lang="en-US" sz="1100" i="0" strike="noStrike" kern="0" cap="none" spc="0" normalizeH="0" baseline="0" noProof="0" dirty="0">
              <a:ln>
                <a:noFill/>
              </a:ln>
              <a:uLnTx/>
              <a:uFillTx/>
            </a:endParaRPr>
          </a:p>
        </p:txBody>
      </p:sp>
      <p:pic>
        <p:nvPicPr>
          <p:cNvPr id="1028" name="Picture 4" descr="Image result for exponential growth ico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6" t="565" r="4260"/>
          <a:stretch/>
        </p:blipFill>
        <p:spPr bwMode="auto">
          <a:xfrm>
            <a:off x="494352" y="1332926"/>
            <a:ext cx="516846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Introduction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Hexagon 21"/>
          <p:cNvSpPr>
            <a:spLocks noChangeAspect="1"/>
          </p:cNvSpPr>
          <p:nvPr/>
        </p:nvSpPr>
        <p:spPr>
          <a:xfrm rot="5400000">
            <a:off x="353765" y="1257412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111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2093147" y="5102730"/>
            <a:ext cx="683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Lato Light" panose="020F0302020204030203" pitchFamily="34" charset="0"/>
              </a:rPr>
              <a:t>Edge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750" y="5516285"/>
            <a:ext cx="305558" cy="456055"/>
          </a:xfrm>
          <a:prstGeom prst="teardrop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344" y="5527686"/>
            <a:ext cx="460617" cy="433252"/>
          </a:xfrm>
          <a:prstGeom prst="teardrop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4985" y="5516285"/>
            <a:ext cx="319240" cy="424131"/>
          </a:xfrm>
          <a:prstGeom prst="teardrop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6753" y="5571011"/>
            <a:ext cx="465178" cy="346601"/>
          </a:xfrm>
          <a:prstGeom prst="teardrop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6140" y="5520846"/>
            <a:ext cx="264513" cy="451494"/>
          </a:xfrm>
          <a:prstGeom prst="teardrop">
            <a:avLst/>
          </a:prstGeom>
        </p:spPr>
      </p:pic>
      <p:pic>
        <p:nvPicPr>
          <p:cNvPr id="5122" name="Picture 2" descr="Image result for gateway iot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0" t="2357" r="19035"/>
          <a:stretch/>
        </p:blipFill>
        <p:spPr bwMode="auto">
          <a:xfrm>
            <a:off x="4255056" y="4723918"/>
            <a:ext cx="704286" cy="33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Connector 29"/>
          <p:cNvCxnSpPr>
            <a:stCxn id="5122" idx="2"/>
            <a:endCxn id="2" idx="6"/>
          </p:cNvCxnSpPr>
          <p:nvPr/>
        </p:nvCxnSpPr>
        <p:spPr>
          <a:xfrm flipH="1">
            <a:off x="3336529" y="5057975"/>
            <a:ext cx="1270670" cy="458310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122" idx="2"/>
            <a:endCxn id="8" idx="6"/>
          </p:cNvCxnSpPr>
          <p:nvPr/>
        </p:nvCxnSpPr>
        <p:spPr>
          <a:xfrm flipH="1">
            <a:off x="3868397" y="5057975"/>
            <a:ext cx="738802" cy="462871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5122" idx="2"/>
            <a:endCxn id="3" idx="6"/>
          </p:cNvCxnSpPr>
          <p:nvPr/>
        </p:nvCxnSpPr>
        <p:spPr>
          <a:xfrm flipH="1">
            <a:off x="4346653" y="5057975"/>
            <a:ext cx="260546" cy="469711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5122" idx="2"/>
            <a:endCxn id="7" idx="6"/>
          </p:cNvCxnSpPr>
          <p:nvPr/>
        </p:nvCxnSpPr>
        <p:spPr>
          <a:xfrm>
            <a:off x="4607199" y="5057975"/>
            <a:ext cx="352143" cy="513036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5122" idx="2"/>
            <a:endCxn id="4" idx="6"/>
          </p:cNvCxnSpPr>
          <p:nvPr/>
        </p:nvCxnSpPr>
        <p:spPr>
          <a:xfrm>
            <a:off x="4607199" y="5057975"/>
            <a:ext cx="867406" cy="458310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3428348" y="3523757"/>
            <a:ext cx="2219939" cy="6759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Network</a:t>
            </a:r>
            <a:endParaRPr lang="en-US" sz="1600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pic>
        <p:nvPicPr>
          <p:cNvPr id="5124" name="Picture 4" descr="Related imag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149" y="1650153"/>
            <a:ext cx="2471620" cy="179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 48"/>
          <p:cNvSpPr/>
          <p:nvPr/>
        </p:nvSpPr>
        <p:spPr>
          <a:xfrm>
            <a:off x="3697738" y="2623452"/>
            <a:ext cx="1697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Lato Light" panose="020F0302020204030203" pitchFamily="34" charset="0"/>
              </a:rPr>
              <a:t>Backend/Cloud</a:t>
            </a:r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3098800" y="4642638"/>
            <a:ext cx="2744209" cy="1412722"/>
          </a:xfrm>
          <a:prstGeom prst="roundRect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52" name="Straight Connector 51"/>
          <p:cNvCxnSpPr/>
          <p:nvPr/>
        </p:nvCxnSpPr>
        <p:spPr>
          <a:xfrm>
            <a:off x="4464959" y="4198236"/>
            <a:ext cx="5244" cy="432000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4461012" y="3090372"/>
            <a:ext cx="5244" cy="432000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entagon 53"/>
          <p:cNvSpPr/>
          <p:nvPr/>
        </p:nvSpPr>
        <p:spPr>
          <a:xfrm>
            <a:off x="7589520" y="2214880"/>
            <a:ext cx="1971040" cy="593238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Smart home</a:t>
            </a:r>
            <a:endParaRPr lang="en-US" sz="1600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sp>
        <p:nvSpPr>
          <p:cNvPr id="55" name="Chevron 54"/>
          <p:cNvSpPr/>
          <p:nvPr/>
        </p:nvSpPr>
        <p:spPr>
          <a:xfrm>
            <a:off x="9348119" y="2208957"/>
            <a:ext cx="558800" cy="593238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69" name="Pentagon 68"/>
          <p:cNvSpPr/>
          <p:nvPr/>
        </p:nvSpPr>
        <p:spPr>
          <a:xfrm>
            <a:off x="7589520" y="2965975"/>
            <a:ext cx="1971040" cy="593238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e-Health</a:t>
            </a:r>
            <a:endParaRPr lang="en-US" sz="1600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sp>
        <p:nvSpPr>
          <p:cNvPr id="70" name="Chevron 69"/>
          <p:cNvSpPr/>
          <p:nvPr/>
        </p:nvSpPr>
        <p:spPr>
          <a:xfrm>
            <a:off x="9348119" y="2968917"/>
            <a:ext cx="558800" cy="593238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71" name="Pentagon 70"/>
          <p:cNvSpPr/>
          <p:nvPr/>
        </p:nvSpPr>
        <p:spPr>
          <a:xfrm>
            <a:off x="7589520" y="3720012"/>
            <a:ext cx="1971040" cy="593238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Wearables</a:t>
            </a:r>
            <a:endParaRPr lang="en-US" sz="1600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sp>
        <p:nvSpPr>
          <p:cNvPr id="72" name="Chevron 71"/>
          <p:cNvSpPr/>
          <p:nvPr/>
        </p:nvSpPr>
        <p:spPr>
          <a:xfrm>
            <a:off x="9348119" y="3720012"/>
            <a:ext cx="558800" cy="593238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73" name="Pentagon 72"/>
          <p:cNvSpPr/>
          <p:nvPr/>
        </p:nvSpPr>
        <p:spPr>
          <a:xfrm>
            <a:off x="7589520" y="4474049"/>
            <a:ext cx="1971040" cy="593238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Predictive maintenance</a:t>
            </a:r>
            <a:endParaRPr lang="en-US" sz="1600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sp>
        <p:nvSpPr>
          <p:cNvPr id="74" name="Chevron 73"/>
          <p:cNvSpPr/>
          <p:nvPr/>
        </p:nvSpPr>
        <p:spPr>
          <a:xfrm>
            <a:off x="9348119" y="4474049"/>
            <a:ext cx="558800" cy="593238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75" name="Pentagon 74"/>
          <p:cNvSpPr/>
          <p:nvPr/>
        </p:nvSpPr>
        <p:spPr>
          <a:xfrm>
            <a:off x="7589520" y="5231067"/>
            <a:ext cx="1971040" cy="593238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Automotive driving</a:t>
            </a:r>
            <a:endParaRPr lang="en-US" sz="1600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sp>
        <p:nvSpPr>
          <p:cNvPr id="76" name="Chevron 75"/>
          <p:cNvSpPr/>
          <p:nvPr/>
        </p:nvSpPr>
        <p:spPr>
          <a:xfrm>
            <a:off x="9348119" y="5231067"/>
            <a:ext cx="558800" cy="593238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Introduction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44" name="Content Placeholder 5"/>
          <p:cNvSpPr>
            <a:spLocks noGrp="1"/>
          </p:cNvSpPr>
          <p:nvPr>
            <p:ph idx="1"/>
          </p:nvPr>
        </p:nvSpPr>
        <p:spPr>
          <a:xfrm>
            <a:off x="1123613" y="1365015"/>
            <a:ext cx="11305678" cy="633713"/>
          </a:xfr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sz="2600" dirty="0">
                <a:solidFill>
                  <a:srgbClr val="5050FF"/>
                </a:solidFill>
              </a:rPr>
              <a:t>Internet-of-Things</a:t>
            </a:r>
            <a:r>
              <a:rPr lang="en-US" sz="2600" dirty="0"/>
              <a:t> </a:t>
            </a:r>
            <a:r>
              <a:rPr lang="en-US" sz="2600" dirty="0">
                <a:solidFill>
                  <a:srgbClr val="5050FF"/>
                </a:solidFill>
              </a:rPr>
              <a:t>(</a:t>
            </a:r>
            <a:r>
              <a:rPr lang="en-US" sz="2600" dirty="0" err="1">
                <a:solidFill>
                  <a:srgbClr val="5050FF"/>
                </a:solidFill>
              </a:rPr>
              <a:t>IoT</a:t>
            </a:r>
            <a:r>
              <a:rPr lang="en-US" sz="2600" dirty="0">
                <a:solidFill>
                  <a:srgbClr val="5050FF"/>
                </a:solidFill>
              </a:rPr>
              <a:t>)</a:t>
            </a:r>
            <a:r>
              <a:rPr lang="en-US" sz="2600" dirty="0"/>
              <a:t> has advanced the concept of Internet networking</a:t>
            </a:r>
          </a:p>
        </p:txBody>
      </p:sp>
      <p:pic>
        <p:nvPicPr>
          <p:cNvPr id="35" name="Picture 4" descr="See original imag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75" y="1299172"/>
            <a:ext cx="648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Hexagon 35"/>
          <p:cNvSpPr>
            <a:spLocks noChangeAspect="1"/>
          </p:cNvSpPr>
          <p:nvPr/>
        </p:nvSpPr>
        <p:spPr>
          <a:xfrm rot="5400000">
            <a:off x="353765" y="1257412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06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Introduction</a:t>
            </a:r>
          </a:p>
        </p:txBody>
      </p:sp>
      <p:pic>
        <p:nvPicPr>
          <p:cNvPr id="42" name="Picture 4" descr="See original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55" y="1343050"/>
            <a:ext cx="548639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973461" y="2688329"/>
            <a:ext cx="4883934" cy="525760"/>
            <a:chOff x="1083729" y="2707568"/>
            <a:chExt cx="4883934" cy="525760"/>
          </a:xfrm>
        </p:grpSpPr>
        <p:sp>
          <p:nvSpPr>
            <p:cNvPr id="50" name="Hexagon 49"/>
            <p:cNvSpPr>
              <a:spLocks noChangeAspect="1"/>
            </p:cNvSpPr>
            <p:nvPr/>
          </p:nvSpPr>
          <p:spPr>
            <a:xfrm rot="5400000">
              <a:off x="1072849" y="2718448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1726061" y="2707568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Dynamicity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73461" y="3583243"/>
            <a:ext cx="4883934" cy="525760"/>
            <a:chOff x="1083729" y="3602482"/>
            <a:chExt cx="4883934" cy="525760"/>
          </a:xfrm>
        </p:grpSpPr>
        <p:sp>
          <p:nvSpPr>
            <p:cNvPr id="57" name="Hexagon 56"/>
            <p:cNvSpPr>
              <a:spLocks noChangeAspect="1"/>
            </p:cNvSpPr>
            <p:nvPr/>
          </p:nvSpPr>
          <p:spPr>
            <a:xfrm rot="5400000">
              <a:off x="1072849" y="3613362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1726061" y="3602482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Heterogeneity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223337" y="2688329"/>
            <a:ext cx="4883932" cy="525760"/>
            <a:chOff x="6333605" y="2707568"/>
            <a:chExt cx="4883932" cy="525760"/>
          </a:xfrm>
        </p:grpSpPr>
        <p:sp>
          <p:nvSpPr>
            <p:cNvPr id="63" name="Hexagon 62"/>
            <p:cNvSpPr>
              <a:spLocks noChangeAspect="1"/>
            </p:cNvSpPr>
            <p:nvPr/>
          </p:nvSpPr>
          <p:spPr>
            <a:xfrm rot="16200000" flipH="1">
              <a:off x="10702657" y="2718448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ounded Rectangle 63"/>
            <p:cNvSpPr/>
            <p:nvPr/>
          </p:nvSpPr>
          <p:spPr>
            <a:xfrm flipH="1">
              <a:off x="6333605" y="2707568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Scalability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223337" y="3583243"/>
            <a:ext cx="4883932" cy="525760"/>
            <a:chOff x="6333605" y="3602482"/>
            <a:chExt cx="4883932" cy="525760"/>
          </a:xfrm>
        </p:grpSpPr>
        <p:sp>
          <p:nvSpPr>
            <p:cNvPr id="77" name="Hexagon 76"/>
            <p:cNvSpPr>
              <a:spLocks noChangeAspect="1"/>
            </p:cNvSpPr>
            <p:nvPr/>
          </p:nvSpPr>
          <p:spPr>
            <a:xfrm rot="16200000" flipH="1">
              <a:off x="10702657" y="3613362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ounded Rectangle 77"/>
            <p:cNvSpPr/>
            <p:nvPr/>
          </p:nvSpPr>
          <p:spPr>
            <a:xfrm flipH="1">
              <a:off x="6333605" y="3602482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Security/privacy</a:t>
              </a:r>
            </a:p>
          </p:txBody>
        </p:sp>
      </p:grpSp>
      <p:sp>
        <p:nvSpPr>
          <p:cNvPr id="26" name="Hexagon 25"/>
          <p:cNvSpPr>
            <a:spLocks noChangeAspect="1"/>
          </p:cNvSpPr>
          <p:nvPr/>
        </p:nvSpPr>
        <p:spPr>
          <a:xfrm rot="5400000">
            <a:off x="353765" y="1257412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118533" y="1238451"/>
            <a:ext cx="106242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Lato Light" panose="020F0302020204030203" pitchFamily="34" charset="0"/>
              </a:rPr>
              <a:t>Rapidly growing use and realization of </a:t>
            </a:r>
            <a:r>
              <a:rPr lang="en-US" sz="2200" dirty="0" err="1">
                <a:latin typeface="Lato Light" panose="020F0302020204030203" pitchFamily="34" charset="0"/>
              </a:rPr>
              <a:t>IoT</a:t>
            </a:r>
            <a:r>
              <a:rPr lang="en-US" sz="2200" dirty="0">
                <a:latin typeface="Lato Light" panose="020F0302020204030203" pitchFamily="34" charset="0"/>
              </a:rPr>
              <a:t>-based technology comes at the cost of resolving business and technical impediments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Introduction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7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Introduction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973461" y="2688329"/>
            <a:ext cx="4883934" cy="525760"/>
            <a:chOff x="1083729" y="2707568"/>
            <a:chExt cx="4883934" cy="525760"/>
          </a:xfrm>
        </p:grpSpPr>
        <p:sp>
          <p:nvSpPr>
            <p:cNvPr id="50" name="Hexagon 49"/>
            <p:cNvSpPr>
              <a:spLocks noChangeAspect="1"/>
            </p:cNvSpPr>
            <p:nvPr/>
          </p:nvSpPr>
          <p:spPr>
            <a:xfrm rot="5400000">
              <a:off x="1072849" y="2718448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1726061" y="2707568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Dynamicity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0816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Introduction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82279" y="1171930"/>
            <a:ext cx="4883934" cy="525760"/>
            <a:chOff x="1083729" y="2468338"/>
            <a:chExt cx="4883934" cy="525760"/>
          </a:xfrm>
        </p:grpSpPr>
        <p:sp>
          <p:nvSpPr>
            <p:cNvPr id="50" name="Hexagon 49"/>
            <p:cNvSpPr>
              <a:spLocks noChangeAspect="1"/>
            </p:cNvSpPr>
            <p:nvPr/>
          </p:nvSpPr>
          <p:spPr>
            <a:xfrm rot="5400000">
              <a:off x="1072849" y="2479218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1726061" y="2468338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Dynamicity</a:t>
              </a:r>
            </a:p>
          </p:txBody>
        </p:sp>
      </p:grpSp>
      <p:pic>
        <p:nvPicPr>
          <p:cNvPr id="13" name="Picture 2" descr="See original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9" y="2558680"/>
            <a:ext cx="575999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992712" y="2319229"/>
            <a:ext cx="1084596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 err="1">
                <a:latin typeface="Lato Light" panose="020F0302020204030203" pitchFamily="34" charset="0"/>
              </a:rPr>
              <a:t>IoT</a:t>
            </a:r>
            <a:r>
              <a:rPr lang="en-US" sz="2300" dirty="0">
                <a:latin typeface="Lato Light" panose="020F0302020204030203" pitchFamily="34" charset="0"/>
              </a:rPr>
              <a:t> systems are dynamic, ever-evolving and often unpredictable environments</a:t>
            </a:r>
            <a:endParaRPr lang="el-GR" sz="2300" dirty="0">
              <a:latin typeface="Lato Light" panose="020F030202020403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Lato Light" panose="020F0302020204030203" pitchFamily="34" charset="0"/>
              </a:rPr>
              <a:t>IoT</a:t>
            </a:r>
            <a:r>
              <a:rPr lang="en-US" sz="2000" dirty="0">
                <a:latin typeface="Lato Light" panose="020F0302020204030203" pitchFamily="34" charset="0"/>
              </a:rPr>
              <a:t> infrastructures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Lato Light" panose="020F0302020204030203" pitchFamily="34" charset="0"/>
              </a:rPr>
              <a:t>IoT</a:t>
            </a:r>
            <a:r>
              <a:rPr lang="en-US" sz="2000" dirty="0">
                <a:latin typeface="Lato Light" panose="020F0302020204030203" pitchFamily="34" charset="0"/>
              </a:rPr>
              <a:t> applications</a:t>
            </a:r>
          </a:p>
        </p:txBody>
      </p:sp>
      <p:pic>
        <p:nvPicPr>
          <p:cNvPr id="15" name="Picture 2" descr="See original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9" y="3661524"/>
            <a:ext cx="575999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992712" y="3731085"/>
            <a:ext cx="1084596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Lato Light" panose="020F0302020204030203" pitchFamily="34" charset="0"/>
              </a:rPr>
              <a:t>Dynamically adaptive behavior at runtime</a:t>
            </a:r>
            <a:endParaRPr lang="en-US" sz="2000" dirty="0">
              <a:latin typeface="Lato Light" panose="020F0302020204030203" pitchFamily="34" charset="0"/>
            </a:endParaRPr>
          </a:p>
        </p:txBody>
      </p:sp>
      <p:pic>
        <p:nvPicPr>
          <p:cNvPr id="17" name="Picture 2" descr="See original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9" y="4768321"/>
            <a:ext cx="575999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1003345" y="4833836"/>
            <a:ext cx="1084596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Lato Light" panose="020F0302020204030203" pitchFamily="34" charset="0"/>
              </a:rPr>
              <a:t>Semi-autonomic adaptation at all </a:t>
            </a:r>
            <a:r>
              <a:rPr lang="en-US" sz="2300" dirty="0" err="1">
                <a:latin typeface="Lato Light" panose="020F0302020204030203" pitchFamily="34" charset="0"/>
              </a:rPr>
              <a:t>IoT</a:t>
            </a:r>
            <a:r>
              <a:rPr lang="en-US" sz="2300" dirty="0">
                <a:latin typeface="Lato Light" panose="020F0302020204030203" pitchFamily="34" charset="0"/>
              </a:rPr>
              <a:t> layers</a:t>
            </a:r>
            <a:endParaRPr lang="en-US" sz="2000" dirty="0">
              <a:latin typeface="Lato Light" panose="020F03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222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Introduction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223337" y="2688329"/>
            <a:ext cx="4883932" cy="525760"/>
            <a:chOff x="6333605" y="2707568"/>
            <a:chExt cx="4883932" cy="525760"/>
          </a:xfrm>
        </p:grpSpPr>
        <p:sp>
          <p:nvSpPr>
            <p:cNvPr id="11" name="Hexagon 10"/>
            <p:cNvSpPr>
              <a:spLocks noChangeAspect="1"/>
            </p:cNvSpPr>
            <p:nvPr/>
          </p:nvSpPr>
          <p:spPr>
            <a:xfrm rot="16200000" flipH="1">
              <a:off x="10702657" y="2718448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 flipH="1">
              <a:off x="6333605" y="2707568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Scalability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8032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Introduction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858889" y="1184562"/>
            <a:ext cx="4883932" cy="525760"/>
            <a:chOff x="6333605" y="2707568"/>
            <a:chExt cx="4883932" cy="525760"/>
          </a:xfrm>
        </p:grpSpPr>
        <p:sp>
          <p:nvSpPr>
            <p:cNvPr id="11" name="Hexagon 10"/>
            <p:cNvSpPr>
              <a:spLocks noChangeAspect="1"/>
            </p:cNvSpPr>
            <p:nvPr/>
          </p:nvSpPr>
          <p:spPr>
            <a:xfrm rot="16200000" flipH="1">
              <a:off x="10702657" y="2718448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 flipH="1">
              <a:off x="6333605" y="2707568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Scalability</a:t>
              </a:r>
            </a:p>
          </p:txBody>
        </p:sp>
      </p:grpSp>
      <p:sp>
        <p:nvSpPr>
          <p:cNvPr id="19" name="Rectangle 18"/>
          <p:cNvSpPr/>
          <p:nvPr/>
        </p:nvSpPr>
        <p:spPr>
          <a:xfrm>
            <a:off x="1110678" y="1926452"/>
            <a:ext cx="1084596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Lato Light" panose="020F0302020204030203" pitchFamily="34" charset="0"/>
              </a:rPr>
              <a:t>High scalability requirement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524540" y="2639489"/>
            <a:ext cx="3213572" cy="5433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2300" dirty="0">
                <a:solidFill>
                  <a:schemeClr val="tx1"/>
                </a:solidFill>
                <a:latin typeface="Lato Light" panose="020F0302020204030203" pitchFamily="34" charset="0"/>
              </a:rPr>
              <a:t> infrastructure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251862" y="2635212"/>
            <a:ext cx="2632991" cy="5433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2300" dirty="0">
                <a:solidFill>
                  <a:schemeClr val="tx1"/>
                </a:solidFill>
                <a:latin typeface="Lato Light" panose="020F0302020204030203" pitchFamily="34" charset="0"/>
              </a:rPr>
              <a:t> network layer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38161" y="3401433"/>
            <a:ext cx="3460391" cy="15332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en-US" sz="2000" kern="0">
                <a:solidFill>
                  <a:schemeClr val="tx1"/>
                </a:solidFill>
                <a:latin typeface="Lato Light" panose="020F0302020204030203" pitchFamily="34" charset="0"/>
              </a:rPr>
              <a:t>Efficient programmable connectivity</a:t>
            </a:r>
          </a:p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en-US" sz="2000" kern="0">
                <a:solidFill>
                  <a:schemeClr val="tx1"/>
                </a:solidFill>
                <a:latin typeface="Lato Light" panose="020F0302020204030203" pitchFamily="34" charset="0"/>
              </a:rPr>
              <a:t>End-to-end optimizations</a:t>
            </a:r>
            <a:endParaRPr kumimoji="0" lang="en-US" sz="20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7038753" y="3401432"/>
            <a:ext cx="4185147" cy="182732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en-US" sz="2000" kern="0" dirty="0">
                <a:solidFill>
                  <a:schemeClr val="tx1"/>
                </a:solidFill>
                <a:latin typeface="Lato Light" panose="020F0302020204030203" pitchFamily="34" charset="0"/>
              </a:rPr>
              <a:t>Seamless discovery of smart objects</a:t>
            </a:r>
          </a:p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en-US" sz="2000" kern="0" dirty="0">
                <a:solidFill>
                  <a:schemeClr val="tx1"/>
                </a:solidFill>
                <a:latin typeface="Lato Light" panose="020F0302020204030203" pitchFamily="34" charset="0"/>
              </a:rPr>
              <a:t>Orchestration, event processing and analytics integration</a:t>
            </a:r>
            <a:endParaRPr kumimoji="0" lang="en-US" sz="20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pic>
        <p:nvPicPr>
          <p:cNvPr id="15" name="Picture 2" descr="See original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9" y="1861339"/>
            <a:ext cx="575999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536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Introduction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973461" y="3583243"/>
            <a:ext cx="4883934" cy="525760"/>
            <a:chOff x="1083729" y="3602482"/>
            <a:chExt cx="4883934" cy="525760"/>
          </a:xfrm>
        </p:grpSpPr>
        <p:sp>
          <p:nvSpPr>
            <p:cNvPr id="13" name="Hexagon 12"/>
            <p:cNvSpPr>
              <a:spLocks noChangeAspect="1"/>
            </p:cNvSpPr>
            <p:nvPr/>
          </p:nvSpPr>
          <p:spPr>
            <a:xfrm rot="5400000">
              <a:off x="1072849" y="3613362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1726061" y="3602482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Heterogeneity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5567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Introduction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82279" y="1171930"/>
            <a:ext cx="4883934" cy="525760"/>
            <a:chOff x="1083729" y="2468338"/>
            <a:chExt cx="4883934" cy="525760"/>
          </a:xfrm>
        </p:grpSpPr>
        <p:sp>
          <p:nvSpPr>
            <p:cNvPr id="50" name="Hexagon 49"/>
            <p:cNvSpPr>
              <a:spLocks noChangeAspect="1"/>
            </p:cNvSpPr>
            <p:nvPr/>
          </p:nvSpPr>
          <p:spPr>
            <a:xfrm rot="5400000">
              <a:off x="1072849" y="2479218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1726061" y="2468338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Heterogeneity</a:t>
              </a:r>
            </a:p>
          </p:txBody>
        </p:sp>
      </p:grpSp>
      <p:pic>
        <p:nvPicPr>
          <p:cNvPr id="13" name="Picture 2" descr="See original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9" y="2558680"/>
            <a:ext cx="575999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See original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9" y="3661524"/>
            <a:ext cx="575999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992712" y="3731085"/>
            <a:ext cx="1084596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Lato Light" panose="020F0302020204030203" pitchFamily="34" charset="0"/>
              </a:rPr>
              <a:t>Data interpretation</a:t>
            </a:r>
            <a:endParaRPr lang="en-US" sz="2000" dirty="0">
              <a:latin typeface="Lato Light" panose="020F0302020204030203" pitchFamily="34" charset="0"/>
            </a:endParaRPr>
          </a:p>
        </p:txBody>
      </p:sp>
      <p:pic>
        <p:nvPicPr>
          <p:cNvPr id="17" name="Picture 2" descr="See original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9" y="4768321"/>
            <a:ext cx="575999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1003345" y="4833836"/>
            <a:ext cx="1084596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Lato Light" panose="020F0302020204030203" pitchFamily="34" charset="0"/>
              </a:rPr>
              <a:t>Heterogeneous </a:t>
            </a:r>
            <a:r>
              <a:rPr lang="en-US" sz="2300" dirty="0" err="1">
                <a:latin typeface="Lato Light" panose="020F0302020204030203" pitchFamily="34" charset="0"/>
              </a:rPr>
              <a:t>IoT</a:t>
            </a:r>
            <a:r>
              <a:rPr lang="en-US" sz="2300" dirty="0">
                <a:latin typeface="Lato Light" panose="020F0302020204030203" pitchFamily="34" charset="0"/>
              </a:rPr>
              <a:t> inter-platform connection</a:t>
            </a:r>
            <a:endParaRPr lang="en-US" sz="2000" dirty="0">
              <a:latin typeface="Lato Light" panose="020F0302020204030203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92712" y="2628334"/>
            <a:ext cx="1084596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Lato Light" panose="020F0302020204030203" pitchFamily="34" charset="0"/>
              </a:rPr>
              <a:t>Recognize and balance heterogeneous smart objects</a:t>
            </a:r>
            <a:endParaRPr lang="en-US" sz="2000" dirty="0">
              <a:latin typeface="Lato Light" panose="020F03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408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Introduction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6223337" y="3583243"/>
            <a:ext cx="4883932" cy="525760"/>
            <a:chOff x="6333605" y="3602482"/>
            <a:chExt cx="4883932" cy="525760"/>
          </a:xfrm>
        </p:grpSpPr>
        <p:sp>
          <p:nvSpPr>
            <p:cNvPr id="13" name="Hexagon 12"/>
            <p:cNvSpPr>
              <a:spLocks noChangeAspect="1"/>
            </p:cNvSpPr>
            <p:nvPr/>
          </p:nvSpPr>
          <p:spPr>
            <a:xfrm rot="16200000" flipH="1">
              <a:off x="10702657" y="3613362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 flipH="1">
              <a:off x="6333605" y="3602482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Security/privacy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4783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96575" y="5158145"/>
            <a:ext cx="9611529" cy="842385"/>
          </a:xfrm>
          <a:prstGeom prst="roundRect">
            <a:avLst/>
          </a:prstGeom>
          <a:solidFill>
            <a:srgbClr val="7030A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Introduction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858889" y="1184562"/>
            <a:ext cx="4883932" cy="525760"/>
            <a:chOff x="6333605" y="2707568"/>
            <a:chExt cx="4883932" cy="525760"/>
          </a:xfrm>
        </p:grpSpPr>
        <p:sp>
          <p:nvSpPr>
            <p:cNvPr id="11" name="Hexagon 10"/>
            <p:cNvSpPr>
              <a:spLocks noChangeAspect="1"/>
            </p:cNvSpPr>
            <p:nvPr/>
          </p:nvSpPr>
          <p:spPr>
            <a:xfrm rot="16200000" flipH="1">
              <a:off x="10702657" y="2718448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 flipH="1">
              <a:off x="6333605" y="2707568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Security/privacy</a:t>
              </a:r>
            </a:p>
          </p:txBody>
        </p:sp>
      </p:grpSp>
      <p:pic>
        <p:nvPicPr>
          <p:cNvPr id="15" name="Picture 2" descr="See original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9" y="2558680"/>
            <a:ext cx="575999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See original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9" y="3661524"/>
            <a:ext cx="575999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992712" y="3731085"/>
            <a:ext cx="1084596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Lato Light" panose="020F0302020204030203" pitchFamily="34" charset="0"/>
              </a:rPr>
              <a:t>Preserving security and privacy is challenging</a:t>
            </a:r>
            <a:endParaRPr lang="en-US" sz="2000" dirty="0">
              <a:latin typeface="Lato Light" panose="020F030202020403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46745" y="5359878"/>
            <a:ext cx="1062428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5050FF"/>
                </a:solidFill>
                <a:latin typeface="Lato Light" panose="020F0302020204030203" pitchFamily="34" charset="0"/>
              </a:rPr>
              <a:t>Focus</a:t>
            </a:r>
            <a:r>
              <a:rPr lang="en-US" sz="2200" dirty="0">
                <a:latin typeface="Lato Light" panose="020F0302020204030203" pitchFamily="34" charset="0"/>
              </a:rPr>
              <a:t>: efficient, robust and fast detection of botnet attacks at the </a:t>
            </a:r>
            <a:r>
              <a:rPr lang="en-US" sz="2200" dirty="0" err="1">
                <a:latin typeface="Lato Light" panose="020F0302020204030203" pitchFamily="34" charset="0"/>
              </a:rPr>
              <a:t>IoT</a:t>
            </a:r>
            <a:r>
              <a:rPr lang="en-US" sz="2200" dirty="0">
                <a:latin typeface="Lato Light" panose="020F0302020204030203" pitchFamily="34" charset="0"/>
              </a:rPr>
              <a:t> edge level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5"/>
          <a:srcRect t="6000" r="12673" b="11600"/>
          <a:stretch/>
        </p:blipFill>
        <p:spPr>
          <a:xfrm>
            <a:off x="944694" y="5341321"/>
            <a:ext cx="470087" cy="46800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958278" y="2628334"/>
            <a:ext cx="10845965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Lato Light" panose="020F0302020204030203" pitchFamily="34" charset="0"/>
              </a:rPr>
              <a:t>Massive personal data generation</a:t>
            </a:r>
            <a:endParaRPr lang="en-US" sz="2000" dirty="0">
              <a:latin typeface="Lato Light" panose="020F0302020204030203" pitchFamily="34" charset="0"/>
            </a:endParaRPr>
          </a:p>
        </p:txBody>
      </p:sp>
      <p:pic>
        <p:nvPicPr>
          <p:cNvPr id="35" name="Picture 2" descr="See original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9" y="1455417"/>
            <a:ext cx="575999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1026488" y="1387358"/>
            <a:ext cx="1084596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Lato Light" panose="020F0302020204030203" pitchFamily="34" charset="0"/>
              </a:rPr>
              <a:t>Smart objects, </a:t>
            </a:r>
            <a:r>
              <a:rPr lang="en-US" sz="2300" dirty="0" err="1">
                <a:latin typeface="Lato Light" panose="020F0302020204030203" pitchFamily="34" charset="0"/>
              </a:rPr>
              <a:t>IoT</a:t>
            </a:r>
            <a:r>
              <a:rPr lang="en-US" sz="2300" dirty="0">
                <a:latin typeface="Lato Light" panose="020F0302020204030203" pitchFamily="34" charset="0"/>
              </a:rPr>
              <a:t> applications and platforms</a:t>
            </a:r>
          </a:p>
          <a:p>
            <a:r>
              <a:rPr lang="en-US" sz="2300" dirty="0">
                <a:latin typeface="Lato Light" panose="020F0302020204030203" pitchFamily="34" charset="0"/>
              </a:rPr>
              <a:t>vulnerable to security attacks</a:t>
            </a:r>
            <a:endParaRPr lang="en-US" sz="2000" dirty="0">
              <a:latin typeface="Lato Light" panose="020F0302020204030203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848256" y="3091099"/>
            <a:ext cx="4167074" cy="18636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tx1"/>
                </a:solidFill>
                <a:latin typeface="Lato Light" panose="020F0302020204030203" pitchFamily="34" charset="0"/>
              </a:rPr>
              <a:t>Analyzing vulnerabilities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tx1"/>
                </a:solidFill>
                <a:latin typeface="Lato Light" panose="020F0302020204030203" pitchFamily="34" charset="0"/>
              </a:rPr>
              <a:t>Selecting appropriate controls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chemeClr val="tx1"/>
                </a:solidFill>
                <a:latin typeface="Lato Light" panose="020F0302020204030203" pitchFamily="34" charset="0"/>
              </a:rPr>
              <a:t>End-to-end security &amp; privacy preservation under dynamic conditions</a:t>
            </a:r>
          </a:p>
        </p:txBody>
      </p:sp>
    </p:spTree>
    <p:extLst>
      <p:ext uri="{BB962C8B-B14F-4D97-AF65-F5344CB8AC3E}">
        <p14:creationId xmlns:p14="http://schemas.microsoft.com/office/powerpoint/2010/main" val="61849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See original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75" y="1242926"/>
            <a:ext cx="648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Motivation &amp; Background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043795" y="1341317"/>
            <a:ext cx="106349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Lato Light" panose="020F0302020204030203" pitchFamily="34" charset="0"/>
              </a:rPr>
              <a:t>Security aspects of </a:t>
            </a:r>
            <a:r>
              <a:rPr lang="en-US" sz="2400" dirty="0" err="1">
                <a:latin typeface="Lato Light" panose="020F0302020204030203" pitchFamily="34" charset="0"/>
              </a:rPr>
              <a:t>IoT</a:t>
            </a:r>
            <a:r>
              <a:rPr lang="en-US" sz="2400" dirty="0">
                <a:latin typeface="Lato Light" panose="020F0302020204030203" pitchFamily="34" charset="0"/>
              </a:rPr>
              <a:t> devices are often neglected leading to exponential risk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627823" y="2293705"/>
            <a:ext cx="105169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Lato Light" panose="020F0302020204030203" pitchFamily="34" charset="0"/>
              </a:rPr>
              <a:t>2016 </a:t>
            </a:r>
            <a:r>
              <a:rPr lang="en-US" sz="2200" dirty="0" err="1">
                <a:latin typeface="Lato Light" panose="020F0302020204030203" pitchFamily="34" charset="0"/>
              </a:rPr>
              <a:t>Mirai</a:t>
            </a:r>
            <a:r>
              <a:rPr lang="en-US" sz="2200" dirty="0">
                <a:latin typeface="Lato Light" panose="020F0302020204030203" pitchFamily="34" charset="0"/>
              </a:rPr>
              <a:t> </a:t>
            </a:r>
            <a:r>
              <a:rPr lang="en-US" sz="2200" dirty="0" err="1">
                <a:latin typeface="Lato Light" panose="020F0302020204030203" pitchFamily="34" charset="0"/>
              </a:rPr>
              <a:t>IoT</a:t>
            </a:r>
            <a:r>
              <a:rPr lang="en-US" sz="2200" dirty="0">
                <a:latin typeface="Lato Light" panose="020F0302020204030203" pitchFamily="34" charset="0"/>
              </a:rPr>
              <a:t> botnet attack at the US east coast</a:t>
            </a:r>
          </a:p>
        </p:txBody>
      </p:sp>
      <p:pic>
        <p:nvPicPr>
          <p:cNvPr id="8196" name="Picture 4" descr="https://blog.cloudflare.com/content/images/2017/12/mirai-major-events-timeline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7" b="13990"/>
          <a:stretch/>
        </p:blipFill>
        <p:spPr bwMode="auto">
          <a:xfrm>
            <a:off x="3687663" y="2733853"/>
            <a:ext cx="8055158" cy="362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Motivation &amp; Background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143" y="2837814"/>
            <a:ext cx="2131391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41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Motivation &amp; Background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Motivation &amp; Background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4117282" y="3093270"/>
            <a:ext cx="4167074" cy="1152010"/>
          </a:xfrm>
          <a:prstGeom prst="roundRec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  <a:alpha val="40000"/>
                </a:schemeClr>
              </a:gs>
              <a:gs pos="50000">
                <a:schemeClr val="accent4">
                  <a:lumMod val="105000"/>
                  <a:satMod val="103000"/>
                  <a:tint val="73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i="1" dirty="0">
                <a:solidFill>
                  <a:schemeClr val="tx1"/>
                </a:solidFill>
                <a:latin typeface="Lato Light" panose="020F0302020204030203" pitchFamily="34" charset="0"/>
              </a:rPr>
              <a:t>Why </a:t>
            </a:r>
            <a:r>
              <a:rPr lang="en-US" sz="2600" b="1" i="1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2600" b="1" i="1" dirty="0">
                <a:solidFill>
                  <a:schemeClr val="tx1"/>
                </a:solidFill>
                <a:latin typeface="Lato Light" panose="020F0302020204030203" pitchFamily="34" charset="0"/>
              </a:rPr>
              <a:t> botnet attacks?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37143" y="1349226"/>
            <a:ext cx="4167074" cy="115201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2300" dirty="0">
                <a:solidFill>
                  <a:schemeClr val="tx1"/>
                </a:solidFill>
                <a:latin typeface="Lato Light" panose="020F0302020204030203" pitchFamily="34" charset="0"/>
              </a:rPr>
              <a:t> devices always active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575747" y="1349226"/>
            <a:ext cx="4167074" cy="11520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dirty="0">
                <a:solidFill>
                  <a:schemeClr val="tx1"/>
                </a:solidFill>
                <a:latin typeface="Lato Light" panose="020F0302020204030203" pitchFamily="34" charset="0"/>
              </a:rPr>
              <a:t>Default use of </a:t>
            </a:r>
            <a:r>
              <a:rPr lang="en-US" sz="2300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2300" dirty="0">
                <a:solidFill>
                  <a:schemeClr val="tx1"/>
                </a:solidFill>
                <a:latin typeface="Lato Light" panose="020F0302020204030203" pitchFamily="34" charset="0"/>
              </a:rPr>
              <a:t> devices security credentials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37143" y="4802377"/>
            <a:ext cx="4167074" cy="11520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dirty="0">
                <a:solidFill>
                  <a:schemeClr val="tx1"/>
                </a:solidFill>
                <a:latin typeface="Lato Light" panose="020F0302020204030203" pitchFamily="34" charset="0"/>
              </a:rPr>
              <a:t>Rare monitoring of </a:t>
            </a:r>
            <a:r>
              <a:rPr lang="en-US" sz="2300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2300" dirty="0">
                <a:solidFill>
                  <a:schemeClr val="tx1"/>
                </a:solidFill>
                <a:latin typeface="Lato Light" panose="020F0302020204030203" pitchFamily="34" charset="0"/>
              </a:rPr>
              <a:t> devices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575747" y="4802377"/>
            <a:ext cx="4167074" cy="115201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dirty="0">
                <a:solidFill>
                  <a:schemeClr val="tx1"/>
                </a:solidFill>
                <a:latin typeface="Lato Light" panose="020F0302020204030203" pitchFamily="34" charset="0"/>
              </a:rPr>
              <a:t>Low attacking cost</a:t>
            </a:r>
          </a:p>
        </p:txBody>
      </p:sp>
    </p:spTree>
    <p:extLst>
      <p:ext uri="{BB962C8B-B14F-4D97-AF65-F5344CB8AC3E}">
        <p14:creationId xmlns:p14="http://schemas.microsoft.com/office/powerpoint/2010/main" val="348024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7" grpId="0" animBg="1"/>
      <p:bldP spid="41" grpId="0" animBg="1"/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See original imag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" t="4460" r="6315" b="6478"/>
          <a:stretch/>
        </p:blipFill>
        <p:spPr bwMode="auto">
          <a:xfrm>
            <a:off x="406347" y="1263172"/>
            <a:ext cx="71157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Motivation &amp; Background</a:t>
            </a:r>
          </a:p>
        </p:txBody>
      </p:sp>
      <p:sp>
        <p:nvSpPr>
          <p:cNvPr id="21" name="Hexagon 20"/>
          <p:cNvSpPr>
            <a:spLocks noChangeAspect="1"/>
          </p:cNvSpPr>
          <p:nvPr/>
        </p:nvSpPr>
        <p:spPr>
          <a:xfrm rot="5400000">
            <a:off x="346885" y="4898649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260103" y="4629929"/>
            <a:ext cx="52405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err="1">
                <a:latin typeface="Lato Light" panose="020F0302020204030203" pitchFamily="34" charset="0"/>
              </a:rPr>
              <a:t>IoT</a:t>
            </a:r>
            <a:r>
              <a:rPr lang="en-US" sz="2200" dirty="0">
                <a:latin typeface="Lato Light" panose="020F0302020204030203" pitchFamily="34" charset="0"/>
              </a:rPr>
              <a:t> edge devices typically have </a:t>
            </a:r>
            <a:r>
              <a:rPr lang="en-US" sz="2200" dirty="0">
                <a:solidFill>
                  <a:srgbClr val="5050FF"/>
                </a:solidFill>
                <a:latin typeface="Lato Light" panose="020F0302020204030203" pitchFamily="34" charset="0"/>
              </a:rPr>
              <a:t>limited</a:t>
            </a:r>
            <a:r>
              <a:rPr lang="en-US" sz="2200" dirty="0">
                <a:latin typeface="Lato Light" panose="020F0302020204030203" pitchFamily="34" charset="0"/>
              </a:rPr>
              <a:t> </a:t>
            </a:r>
          </a:p>
          <a:p>
            <a:r>
              <a:rPr lang="en-US" sz="2200" dirty="0">
                <a:solidFill>
                  <a:srgbClr val="5050FF"/>
                </a:solidFill>
                <a:latin typeface="Lato Light" panose="020F0302020204030203" pitchFamily="34" charset="0"/>
              </a:rPr>
              <a:t>power</a:t>
            </a:r>
            <a:r>
              <a:rPr lang="en-US" sz="2200" dirty="0">
                <a:latin typeface="Lato Light" panose="020F0302020204030203" pitchFamily="34" charset="0"/>
              </a:rPr>
              <a:t>, </a:t>
            </a:r>
            <a:r>
              <a:rPr lang="en-US" sz="2200" dirty="0">
                <a:solidFill>
                  <a:srgbClr val="00B050"/>
                </a:solidFill>
                <a:latin typeface="Lato Light" panose="020F0302020204030203" pitchFamily="34" charset="0"/>
              </a:rPr>
              <a:t>processing</a:t>
            </a:r>
            <a:r>
              <a:rPr lang="en-US" sz="2200" dirty="0">
                <a:latin typeface="Lato Light" panose="020F0302020204030203" pitchFamily="34" charset="0"/>
              </a:rPr>
              <a:t>,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Lato Light" panose="020F0302020204030203" pitchFamily="34" charset="0"/>
              </a:rPr>
              <a:t>memory</a:t>
            </a:r>
            <a:r>
              <a:rPr lang="en-US" sz="2200" dirty="0">
                <a:latin typeface="Lato Light" panose="020F0302020204030203" pitchFamily="34" charset="0"/>
              </a:rPr>
              <a:t> capabilities</a:t>
            </a:r>
          </a:p>
        </p:txBody>
      </p:sp>
      <p:pic>
        <p:nvPicPr>
          <p:cNvPr id="23" name="Picture 4" descr="See original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75" y="4990088"/>
            <a:ext cx="54864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260103" y="5338410"/>
            <a:ext cx="44110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Lato Light" panose="020F0302020204030203" pitchFamily="34" charset="0"/>
              </a:rPr>
              <a:t>IoT</a:t>
            </a:r>
            <a:r>
              <a:rPr lang="en-US" sz="2000" dirty="0">
                <a:latin typeface="Lato Light" panose="020F0302020204030203" pitchFamily="34" charset="0"/>
              </a:rPr>
              <a:t> gateway might also have similar </a:t>
            </a:r>
          </a:p>
          <a:p>
            <a:r>
              <a:rPr lang="en-US" sz="2000" dirty="0">
                <a:latin typeface="Lato Light" panose="020F0302020204030203" pitchFamily="34" charset="0"/>
              </a:rPr>
              <a:t>       technical constraints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118533" y="1394615"/>
            <a:ext cx="10624288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Lato Light" panose="020F0302020204030203" pitchFamily="34" charset="0"/>
              </a:rPr>
              <a:t>Develop diagnosis mechanisms when </a:t>
            </a:r>
            <a:r>
              <a:rPr lang="en-US" sz="2300" dirty="0" err="1">
                <a:latin typeface="Lato Light" panose="020F0302020204030203" pitchFamily="34" charset="0"/>
              </a:rPr>
              <a:t>IoT</a:t>
            </a:r>
            <a:r>
              <a:rPr lang="en-US" sz="2300" dirty="0">
                <a:latin typeface="Lato Light" panose="020F0302020204030203" pitchFamily="34" charset="0"/>
              </a:rPr>
              <a:t> bots begin launching attacks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585885" y="2184474"/>
            <a:ext cx="3792321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Lato Light" panose="020F0302020204030203" pitchFamily="34" charset="0"/>
              </a:rPr>
              <a:t>Last line of defense security layer</a:t>
            </a:r>
            <a:endParaRPr lang="en-US" sz="2000" dirty="0"/>
          </a:p>
        </p:txBody>
      </p:sp>
      <p:sp>
        <p:nvSpPr>
          <p:cNvPr id="26" name="Rectangle 25"/>
          <p:cNvSpPr/>
          <p:nvPr/>
        </p:nvSpPr>
        <p:spPr>
          <a:xfrm>
            <a:off x="5899482" y="2037138"/>
            <a:ext cx="4654737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Lato Light" panose="020F0302020204030203" pitchFamily="34" charset="0"/>
              </a:rPr>
              <a:t>Instant detection of </a:t>
            </a:r>
            <a:r>
              <a:rPr lang="en-US" sz="2000" dirty="0" err="1">
                <a:latin typeface="Lato Light" panose="020F0302020204030203" pitchFamily="34" charset="0"/>
              </a:rPr>
              <a:t>IoT</a:t>
            </a:r>
            <a:r>
              <a:rPr lang="en-US" sz="2000" dirty="0">
                <a:latin typeface="Lato Light" panose="020F0302020204030203" pitchFamily="34" charset="0"/>
              </a:rPr>
              <a:t> botnet attacks </a:t>
            </a:r>
          </a:p>
          <a:p>
            <a:pPr algn="ctr"/>
            <a:r>
              <a:rPr lang="en-US" sz="2000" dirty="0">
                <a:latin typeface="Lato Light" panose="020F0302020204030203" pitchFamily="34" charset="0"/>
              </a:rPr>
              <a:t>and isolation of compromised </a:t>
            </a:r>
            <a:r>
              <a:rPr lang="en-US" sz="2000" dirty="0" err="1">
                <a:latin typeface="Lato Light" panose="020F0302020204030203" pitchFamily="34" charset="0"/>
              </a:rPr>
              <a:t>IoT</a:t>
            </a:r>
            <a:r>
              <a:rPr lang="en-US" sz="2000" dirty="0">
                <a:latin typeface="Lato Light" panose="020F0302020204030203" pitchFamily="34" charset="0"/>
              </a:rPr>
              <a:t> devices</a:t>
            </a:r>
            <a:endParaRPr lang="en-US" sz="2000" dirty="0"/>
          </a:p>
        </p:txBody>
      </p:sp>
      <p:sp>
        <p:nvSpPr>
          <p:cNvPr id="27" name="Rectangle 26"/>
          <p:cNvSpPr/>
          <p:nvPr/>
        </p:nvSpPr>
        <p:spPr>
          <a:xfrm>
            <a:off x="6618397" y="4745968"/>
            <a:ext cx="4876773" cy="1091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Employ </a:t>
            </a:r>
            <a:r>
              <a:rPr lang="en-US" dirty="0">
                <a:solidFill>
                  <a:srgbClr val="5050FF"/>
                </a:solidFill>
                <a:latin typeface="Lato Light" panose="020F0302020204030203" pitchFamily="34" charset="0"/>
              </a:rPr>
              <a:t>fast detection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on power constrained </a:t>
            </a:r>
            <a:r>
              <a:rPr lang="en-US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devices based on </a:t>
            </a:r>
            <a:r>
              <a:rPr lang="en-US" dirty="0">
                <a:solidFill>
                  <a:srgbClr val="5050FF"/>
                </a:solidFill>
                <a:latin typeface="Lato Light" panose="020F0302020204030203" pitchFamily="34" charset="0"/>
              </a:rPr>
              <a:t>small amount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network traffic data to detect compromised </a:t>
            </a:r>
            <a:r>
              <a:rPr lang="en-US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devices</a:t>
            </a:r>
          </a:p>
        </p:txBody>
      </p:sp>
      <p:sp>
        <p:nvSpPr>
          <p:cNvPr id="38" name="Right Arrow 37"/>
          <p:cNvSpPr/>
          <p:nvPr/>
        </p:nvSpPr>
        <p:spPr>
          <a:xfrm>
            <a:off x="5430969" y="2208705"/>
            <a:ext cx="415053" cy="351647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/>
          <p:cNvSpPr/>
          <p:nvPr/>
        </p:nvSpPr>
        <p:spPr>
          <a:xfrm>
            <a:off x="6057389" y="4720312"/>
            <a:ext cx="486000" cy="11376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Motivation &amp; Background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pic>
        <p:nvPicPr>
          <p:cNvPr id="22530" name="Picture 2" descr="https://www.ngiot.eu/wp-content/uploads/sites/26/2019/03/GIoT-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222" y="3577528"/>
            <a:ext cx="5452909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55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4" grpId="0"/>
      <p:bldP spid="27" grpId="0" animBg="1"/>
      <p:bldP spid="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79" y="2197276"/>
            <a:ext cx="5794986" cy="24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Picture 10" descr="http://files.softicons.com/download/application-icons/adobe-cs3-icons-by-adam-betts/png/128x128/Adobe_Photoshop_Lightroom_Dat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75" y="135317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ounded Rectangle 43"/>
          <p:cNvSpPr/>
          <p:nvPr/>
        </p:nvSpPr>
        <p:spPr>
          <a:xfrm>
            <a:off x="7735614" y="2329618"/>
            <a:ext cx="2703277" cy="10081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ato Light" panose="020F0302020204030203" pitchFamily="34" charset="0"/>
              </a:rPr>
              <a:t>Number of benign instances in UCI dataset</a:t>
            </a:r>
          </a:p>
        </p:txBody>
      </p:sp>
      <p:sp>
        <p:nvSpPr>
          <p:cNvPr id="3" name="Bent Arrow 2"/>
          <p:cNvSpPr/>
          <p:nvPr/>
        </p:nvSpPr>
        <p:spPr>
          <a:xfrm rot="5400000">
            <a:off x="10569748" y="2786018"/>
            <a:ext cx="540000" cy="648000"/>
          </a:xfrm>
          <a:prstGeom prst="ben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Data description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Hexagon 22"/>
          <p:cNvSpPr>
            <a:spLocks noChangeAspect="1"/>
          </p:cNvSpPr>
          <p:nvPr/>
        </p:nvSpPr>
        <p:spPr>
          <a:xfrm rot="5400000">
            <a:off x="353765" y="1257412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118534" y="1399254"/>
            <a:ext cx="10624287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Lato Light" panose="020F0302020204030203" pitchFamily="34" charset="0"/>
              </a:rPr>
              <a:t>N-</a:t>
            </a:r>
            <a:r>
              <a:rPr lang="en-US" sz="2300" dirty="0" err="1">
                <a:latin typeface="Lato Light" panose="020F0302020204030203" pitchFamily="34" charset="0"/>
              </a:rPr>
              <a:t>BaIoT</a:t>
            </a:r>
            <a:r>
              <a:rPr lang="en-US" sz="2300" dirty="0">
                <a:latin typeface="Lato Light" panose="020F0302020204030203" pitchFamily="34" charset="0"/>
              </a:rPr>
              <a:t> dataset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824743"/>
              </p:ext>
            </p:extLst>
          </p:nvPr>
        </p:nvGraphicFramePr>
        <p:xfrm>
          <a:off x="6519672" y="3456263"/>
          <a:ext cx="5421547" cy="27709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07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8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06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Lato Light" panose="020F0302020204030203" pitchFamily="34" charset="0"/>
                        </a:rPr>
                        <a:t>Device Make &amp; Model</a:t>
                      </a:r>
                      <a:endParaRPr lang="el-GR" sz="11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Lato Light" panose="020F0302020204030203" pitchFamily="34" charset="0"/>
                        </a:rPr>
                        <a:t>Device Type</a:t>
                      </a:r>
                      <a:endParaRPr lang="el-GR" sz="1100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Lato Light" panose="020F0302020204030203" pitchFamily="34" charset="0"/>
                        </a:rPr>
                        <a:t>Number of</a:t>
                      </a:r>
                      <a:r>
                        <a:rPr lang="en-US" sz="1100" baseline="0" dirty="0">
                          <a:latin typeface="Lato Light" panose="020F0302020204030203" pitchFamily="34" charset="0"/>
                        </a:rPr>
                        <a:t> benign instances</a:t>
                      </a:r>
                      <a:endParaRPr lang="el-GR" sz="1100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r>
                        <a:rPr lang="en-US" sz="1000" b="1" dirty="0" err="1">
                          <a:latin typeface="Lato Light" panose="020F0302020204030203" pitchFamily="34" charset="0"/>
                        </a:rPr>
                        <a:t>Damnini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Doorbell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40395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r>
                        <a:rPr lang="en-US" sz="1000" b="1" dirty="0" err="1">
                          <a:latin typeface="Lato Light" panose="020F0302020204030203" pitchFamily="34" charset="0"/>
                        </a:rPr>
                        <a:t>Ennio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Doorbell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34692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r>
                        <a:rPr lang="en-US" sz="1000" b="1" dirty="0" err="1">
                          <a:latin typeface="Lato Light" panose="020F0302020204030203" pitchFamily="34" charset="0"/>
                        </a:rPr>
                        <a:t>Ecobee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Thermostat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13111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Philips B120N/10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Baby Monitor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 160137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Provision PT-737E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Security Camera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 55169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Provision PT-838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Security Camera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 91555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062">
                <a:tc>
                  <a:txBody>
                    <a:bodyPr/>
                    <a:lstStyle/>
                    <a:p>
                      <a:r>
                        <a:rPr lang="en-US" sz="1000" b="1" dirty="0" err="1">
                          <a:latin typeface="Lato Light" panose="020F0302020204030203" pitchFamily="34" charset="0"/>
                        </a:rPr>
                        <a:t>SimpleHome</a:t>
                      </a:r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 XCS7-1002-WHT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Security Camera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 42784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Samsung SNH 1011 N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Webcam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Lato Light" panose="020F0302020204030203" pitchFamily="34" charset="0"/>
                        </a:rPr>
                        <a:t>  46817</a:t>
                      </a:r>
                      <a:endParaRPr lang="el-GR" sz="10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937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s://image.freepik.com/free-icon/technical-support_318-3137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55" y="1354852"/>
            <a:ext cx="536639" cy="53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ontent Placeholder 5"/>
          <p:cNvSpPr>
            <a:spLocks noGrp="1"/>
          </p:cNvSpPr>
          <p:nvPr>
            <p:ph idx="1"/>
          </p:nvPr>
        </p:nvSpPr>
        <p:spPr>
          <a:xfrm>
            <a:off x="1071773" y="1155823"/>
            <a:ext cx="1060704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Data pre-processing</a:t>
            </a:r>
            <a:endParaRPr lang="en-US" sz="2400" dirty="0">
              <a:solidFill>
                <a:srgbClr val="5050FF"/>
              </a:solidFill>
            </a:endParaRPr>
          </a:p>
          <a:p>
            <a:pPr lvl="1"/>
            <a:r>
              <a:rPr lang="en-US" sz="2000" dirty="0"/>
              <a:t>Whenever a packets arrives, obtain a </a:t>
            </a:r>
            <a:r>
              <a:rPr lang="en-US" sz="2000" dirty="0">
                <a:solidFill>
                  <a:srgbClr val="5050FF"/>
                </a:solidFill>
              </a:rPr>
              <a:t>behavioral snapshot</a:t>
            </a:r>
            <a:r>
              <a:rPr lang="en-US" sz="2000" dirty="0"/>
              <a:t> of the hosts and protocols that communicated the packet</a:t>
            </a:r>
          </a:p>
          <a:p>
            <a:pPr lvl="1"/>
            <a:r>
              <a:rPr lang="en-US" sz="2000" dirty="0"/>
              <a:t>Extract 23 </a:t>
            </a:r>
            <a:r>
              <a:rPr lang="en-US" sz="2000" dirty="0">
                <a:solidFill>
                  <a:srgbClr val="5050FF"/>
                </a:solidFill>
              </a:rPr>
              <a:t>temporal traffic statistics (features/instances)</a:t>
            </a:r>
            <a:r>
              <a:rPr lang="en-US" sz="2000" dirty="0"/>
              <a:t> over a temporal window, summarizing the traffic that: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422710" y="5326367"/>
            <a:ext cx="59716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100 </a:t>
            </a:r>
            <a:r>
              <a:rPr lang="en-US" sz="1000" dirty="0" err="1">
                <a:solidFill>
                  <a:srgbClr val="FF0000"/>
                </a:solidFill>
                <a:latin typeface="Lato Light" panose="020F0302020204030203" pitchFamily="34" charset="0"/>
              </a:rPr>
              <a:t>ms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22710" y="5595447"/>
            <a:ext cx="80243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500 </a:t>
            </a:r>
            <a:r>
              <a:rPr lang="en-US" sz="1000" dirty="0" err="1">
                <a:solidFill>
                  <a:srgbClr val="FF0000"/>
                </a:solidFill>
                <a:latin typeface="Lato Light" panose="020F0302020204030203" pitchFamily="34" charset="0"/>
              </a:rPr>
              <a:t>ms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422710" y="5863452"/>
            <a:ext cx="137849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1.5 sec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422710" y="6127931"/>
            <a:ext cx="202656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10 sec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422710" y="6397148"/>
            <a:ext cx="368275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60 sec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4019876" y="5432823"/>
            <a:ext cx="3780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7825542" y="5339299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7825542" y="5611998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7820693" y="5877779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7820693" y="6138406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7820693" y="6403742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4235900" y="5703459"/>
            <a:ext cx="3564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4811964" y="5971464"/>
            <a:ext cx="2988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460772" y="6235669"/>
            <a:ext cx="2340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7116220" y="6502185"/>
            <a:ext cx="684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Data description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572822"/>
              </p:ext>
            </p:extLst>
          </p:nvPr>
        </p:nvGraphicFramePr>
        <p:xfrm>
          <a:off x="3422710" y="2757663"/>
          <a:ext cx="7486295" cy="240174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29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3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06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Lato Light" panose="020F0302020204030203" pitchFamily="34" charset="0"/>
                        </a:rPr>
                        <a:t>Value</a:t>
                      </a:r>
                      <a:endParaRPr lang="el-GR" sz="11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Lato Light" panose="020F0302020204030203" pitchFamily="34" charset="0"/>
                        </a:rPr>
                        <a:t>Statistic</a:t>
                      </a:r>
                      <a:endParaRPr lang="el-GR" sz="1100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Lato Light" panose="020F0302020204030203" pitchFamily="34" charset="0"/>
                        </a:rPr>
                        <a:t>Aggregated by</a:t>
                      </a:r>
                      <a:endParaRPr lang="el-GR" sz="1100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Lato Light" panose="020F0302020204030203" pitchFamily="34" charset="0"/>
                        </a:rPr>
                        <a:t>Total number of features</a:t>
                      </a:r>
                      <a:endParaRPr lang="el-GR" sz="1100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Packet size</a:t>
                      </a:r>
                      <a:r>
                        <a:rPr lang="en-US" sz="1200" b="1" baseline="0" dirty="0">
                          <a:latin typeface="Lato Light" panose="020F0302020204030203" pitchFamily="34" charset="0"/>
                        </a:rPr>
                        <a:t> (of outbound packets only)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mean, variance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source IP, source MAC-IP, channel, socket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8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Packet</a:t>
                      </a:r>
                      <a:r>
                        <a:rPr lang="en-US" sz="1200" b="1" baseline="0" dirty="0">
                          <a:latin typeface="Lato Light" panose="020F0302020204030203" pitchFamily="34" charset="0"/>
                        </a:rPr>
                        <a:t> count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number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source IP, source MAC-IP, channel, socket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4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Packet</a:t>
                      </a:r>
                      <a:r>
                        <a:rPr lang="en-US" sz="1200" b="1" baseline="0" dirty="0">
                          <a:latin typeface="Lato Light" panose="020F0302020204030203" pitchFamily="34" charset="0"/>
                        </a:rPr>
                        <a:t> jitter (the amount of time between packet arrivals)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mean, variance, number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channel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3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Packet</a:t>
                      </a:r>
                      <a:r>
                        <a:rPr lang="en-US" sz="1200" b="1" baseline="0" dirty="0">
                          <a:latin typeface="Lato Light" panose="020F0302020204030203" pitchFamily="34" charset="0"/>
                        </a:rPr>
                        <a:t> size (of both inbound and outbound together)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magnitude, radius, covariance, correlation coefficient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 channel,</a:t>
                      </a:r>
                      <a:r>
                        <a:rPr lang="en-US" sz="1200" b="1" baseline="0" dirty="0">
                          <a:latin typeface="Lato Light" panose="020F0302020204030203" pitchFamily="34" charset="0"/>
                        </a:rPr>
                        <a:t> socket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8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" name="Rounded Rectangle 26"/>
          <p:cNvSpPr/>
          <p:nvPr/>
        </p:nvSpPr>
        <p:spPr>
          <a:xfrm>
            <a:off x="9222255" y="2792461"/>
            <a:ext cx="1615686" cy="2299854"/>
          </a:xfrm>
          <a:prstGeom prst="roundRect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987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3" grpId="0" animBg="1"/>
      <p:bldP spid="34" grpId="0" animBg="1"/>
      <p:bldP spid="36" grpId="0" animBg="1"/>
      <p:bldP spid="43" grpId="0" animBg="1"/>
      <p:bldP spid="47" grpId="0" animBg="1"/>
      <p:bldP spid="48" grpId="0" animBg="1"/>
      <p:bldP spid="49" grpId="0" animBg="1"/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s://image.freepik.com/free-icon/technical-support_318-3137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55" y="1354852"/>
            <a:ext cx="536639" cy="53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ontent Placeholder 5"/>
          <p:cNvSpPr>
            <a:spLocks noGrp="1"/>
          </p:cNvSpPr>
          <p:nvPr>
            <p:ph idx="1"/>
          </p:nvPr>
        </p:nvSpPr>
        <p:spPr>
          <a:xfrm>
            <a:off x="1071773" y="1155823"/>
            <a:ext cx="1060704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Data pre-processing</a:t>
            </a:r>
            <a:endParaRPr lang="en-US" sz="2400" dirty="0">
              <a:solidFill>
                <a:srgbClr val="5050FF"/>
              </a:solidFill>
            </a:endParaRPr>
          </a:p>
          <a:p>
            <a:pPr lvl="1"/>
            <a:r>
              <a:rPr lang="en-US" sz="2000" dirty="0"/>
              <a:t>Whenever a packets arrives, obtain a </a:t>
            </a:r>
            <a:r>
              <a:rPr lang="en-US" sz="2000" dirty="0">
                <a:solidFill>
                  <a:srgbClr val="5050FF"/>
                </a:solidFill>
              </a:rPr>
              <a:t>behavioral snapshot</a:t>
            </a:r>
            <a:r>
              <a:rPr lang="en-US" sz="2000" dirty="0"/>
              <a:t> of the hosts and protocols that communicated the packet</a:t>
            </a:r>
          </a:p>
          <a:p>
            <a:pPr lvl="1"/>
            <a:r>
              <a:rPr lang="en-US" sz="2000" dirty="0"/>
              <a:t>Extract 23 </a:t>
            </a:r>
            <a:r>
              <a:rPr lang="en-US" sz="2000" dirty="0">
                <a:solidFill>
                  <a:srgbClr val="5050FF"/>
                </a:solidFill>
              </a:rPr>
              <a:t>temporal traffic statistics (features/instances)</a:t>
            </a:r>
            <a:r>
              <a:rPr lang="en-US" sz="2000" dirty="0"/>
              <a:t> over a temporal window, summarizing the traffic that: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422703" y="5326367"/>
            <a:ext cx="59716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100 </a:t>
            </a:r>
            <a:r>
              <a:rPr lang="en-US" sz="1000" dirty="0" err="1">
                <a:solidFill>
                  <a:srgbClr val="FF0000"/>
                </a:solidFill>
                <a:latin typeface="Lato Light" panose="020F0302020204030203" pitchFamily="34" charset="0"/>
              </a:rPr>
              <a:t>ms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22703" y="5595447"/>
            <a:ext cx="80243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500 </a:t>
            </a:r>
            <a:r>
              <a:rPr lang="en-US" sz="1000" dirty="0" err="1">
                <a:solidFill>
                  <a:srgbClr val="FF0000"/>
                </a:solidFill>
                <a:latin typeface="Lato Light" panose="020F0302020204030203" pitchFamily="34" charset="0"/>
              </a:rPr>
              <a:t>ms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422703" y="5863452"/>
            <a:ext cx="137849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1.5 sec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422703" y="6127931"/>
            <a:ext cx="202656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10 sec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422703" y="6397148"/>
            <a:ext cx="368275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60 sec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4019869" y="5432823"/>
            <a:ext cx="3780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7825535" y="5339299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7825535" y="5611998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7820686" y="5877779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7820686" y="6138406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7820686" y="6403742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4235893" y="5703459"/>
            <a:ext cx="3564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4811957" y="5971464"/>
            <a:ext cx="2988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460765" y="6235669"/>
            <a:ext cx="2340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7116213" y="6502185"/>
            <a:ext cx="684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9310187" y="5301758"/>
            <a:ext cx="1080120" cy="1319834"/>
          </a:xfrm>
          <a:prstGeom prst="round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5" name="Down Arrow 54"/>
          <p:cNvSpPr/>
          <p:nvPr/>
        </p:nvSpPr>
        <p:spPr>
          <a:xfrm rot="16200000" flipH="1">
            <a:off x="8906673" y="5719139"/>
            <a:ext cx="245184" cy="432048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Data description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246709"/>
              </p:ext>
            </p:extLst>
          </p:nvPr>
        </p:nvGraphicFramePr>
        <p:xfrm>
          <a:off x="3422703" y="2757663"/>
          <a:ext cx="7486295" cy="240174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29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3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06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Lato Light" panose="020F0302020204030203" pitchFamily="34" charset="0"/>
                        </a:rPr>
                        <a:t>Value</a:t>
                      </a:r>
                      <a:endParaRPr lang="el-GR" sz="11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Lato Light" panose="020F0302020204030203" pitchFamily="34" charset="0"/>
                        </a:rPr>
                        <a:t>Statistic</a:t>
                      </a:r>
                      <a:endParaRPr lang="el-GR" sz="1100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Lato Light" panose="020F0302020204030203" pitchFamily="34" charset="0"/>
                        </a:rPr>
                        <a:t>Aggregated by</a:t>
                      </a:r>
                      <a:endParaRPr lang="el-GR" sz="1100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Lato Light" panose="020F0302020204030203" pitchFamily="34" charset="0"/>
                        </a:rPr>
                        <a:t>Total number of features</a:t>
                      </a:r>
                      <a:endParaRPr lang="el-GR" sz="1100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Packet size</a:t>
                      </a:r>
                      <a:r>
                        <a:rPr lang="en-US" sz="1200" b="1" baseline="0" dirty="0">
                          <a:latin typeface="Lato Light" panose="020F0302020204030203" pitchFamily="34" charset="0"/>
                        </a:rPr>
                        <a:t> (of outbound packets only)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mean, variance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source IP, source MAC-IP, channel, socket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8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Packet</a:t>
                      </a:r>
                      <a:r>
                        <a:rPr lang="en-US" sz="1200" b="1" baseline="0" dirty="0">
                          <a:latin typeface="Lato Light" panose="020F0302020204030203" pitchFamily="34" charset="0"/>
                        </a:rPr>
                        <a:t> count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number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source IP, source MAC-IP, channel, socket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4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Packet</a:t>
                      </a:r>
                      <a:r>
                        <a:rPr lang="en-US" sz="1200" b="1" baseline="0" dirty="0">
                          <a:latin typeface="Lato Light" panose="020F0302020204030203" pitchFamily="34" charset="0"/>
                        </a:rPr>
                        <a:t> jitter (the amount of time between packet arrivals)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mean, variance, number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channel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3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162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Packet</a:t>
                      </a:r>
                      <a:r>
                        <a:rPr lang="en-US" sz="1200" b="1" baseline="0" dirty="0">
                          <a:latin typeface="Lato Light" panose="020F0302020204030203" pitchFamily="34" charset="0"/>
                        </a:rPr>
                        <a:t> size (of both inbound and outbound together)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magnitude, radius, covariance, correlation coefficient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 channel,</a:t>
                      </a:r>
                      <a:r>
                        <a:rPr lang="en-US" sz="1200" b="1" baseline="0" dirty="0">
                          <a:latin typeface="Lato Light" panose="020F0302020204030203" pitchFamily="34" charset="0"/>
                        </a:rPr>
                        <a:t> socket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 Light" panose="020F0302020204030203" pitchFamily="34" charset="0"/>
                        </a:rPr>
                        <a:t>8</a:t>
                      </a:r>
                      <a:endParaRPr lang="el-GR" sz="1200" b="1" dirty="0">
                        <a:latin typeface="Lato Light" panose="020F030202020403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0" name="Rounded Rectangle 59"/>
          <p:cNvSpPr/>
          <p:nvPr/>
        </p:nvSpPr>
        <p:spPr>
          <a:xfrm>
            <a:off x="9222248" y="2792461"/>
            <a:ext cx="1615686" cy="2299854"/>
          </a:xfrm>
          <a:prstGeom prst="roundRect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1" name="Rounded Rectangle 60"/>
          <p:cNvSpPr/>
          <p:nvPr/>
        </p:nvSpPr>
        <p:spPr>
          <a:xfrm rot="5400000">
            <a:off x="9895839" y="5787629"/>
            <a:ext cx="1546171" cy="3593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115-dimensional instance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17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L 0.13346 0.0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 L 0.13359 0.0004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11111E-6 L 0.13372 0.0006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L 0.13476 0.0011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32" y="4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7.40741E-7 L 0.13437 0.0013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6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3" grpId="0" animBg="1"/>
      <p:bldP spid="47" grpId="0" animBg="1"/>
      <p:bldP spid="48" grpId="0" animBg="1"/>
      <p:bldP spid="49" grpId="0" animBg="1"/>
      <p:bldP spid="54" grpId="0" animBg="1"/>
      <p:bldP spid="55" grpId="0" animBg="1"/>
      <p:bldP spid="6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75203" y="1147518"/>
            <a:ext cx="2721758" cy="994731"/>
            <a:chOff x="1282121" y="3929969"/>
            <a:chExt cx="2616776" cy="9643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1445447" y="4308005"/>
                  <a:ext cx="2453450" cy="5863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0172BB"/>
                  </a:solidFill>
                </a:ln>
                <a:effectLst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Assume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a14:m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IoT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 devices</a:t>
                  </a:r>
                  <a:endParaRPr lang="en-US" sz="2000" b="1" i="1" dirty="0">
                    <a:solidFill>
                      <a:schemeClr val="tx1"/>
                    </a:solidFill>
                    <a:latin typeface="Lato Light" panose="020F0302020204030203" pitchFamily="34" charset="0"/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5447" y="4308005"/>
                  <a:ext cx="2453450" cy="586335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190" r="-1190"/>
                  </a:stretch>
                </a:blipFill>
                <a:ln>
                  <a:solidFill>
                    <a:srgbClr val="0172BB"/>
                  </a:solidFill>
                </a:ln>
                <a:effectLst/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8" name="Picture 2" descr="See original image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2121" y="3929969"/>
              <a:ext cx="45720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-18155" y="2689000"/>
                <a:ext cx="38409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4000" b="0" i="1" smtClean="0">
                              <a:latin typeface="Cambria Math" panose="02040503050406030204" pitchFamily="18" charset="0"/>
                            </a:rPr>
                            <m:t>   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155" y="2689000"/>
                <a:ext cx="3840923" cy="61555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078520" y="2685877"/>
                <a:ext cx="55463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520" y="2685877"/>
                <a:ext cx="554639" cy="615553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28048" y="3609443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48" y="3609443"/>
                <a:ext cx="705117" cy="307777"/>
              </a:xfrm>
              <a:prstGeom prst="rect">
                <a:avLst/>
              </a:prstGeom>
              <a:blipFill rotWithShape="0">
                <a:blip r:embed="rId15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1264314" y="3610242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314" y="3610242"/>
                <a:ext cx="705117" cy="307777"/>
              </a:xfrm>
              <a:prstGeom prst="rect">
                <a:avLst/>
              </a:prstGeom>
              <a:blipFill rotWithShape="0">
                <a:blip r:embed="rId16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722306" y="3603143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306" y="3603143"/>
                <a:ext cx="705117" cy="307777"/>
              </a:xfrm>
              <a:prstGeom prst="rect">
                <a:avLst/>
              </a:prstGeom>
              <a:blipFill rotWithShape="0">
                <a:blip r:embed="rId17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Right Brace 76"/>
          <p:cNvSpPr/>
          <p:nvPr/>
        </p:nvSpPr>
        <p:spPr>
          <a:xfrm rot="5400000">
            <a:off x="684133" y="3023393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p:sp>
        <p:nvSpPr>
          <p:cNvPr id="81" name="Right Brace 80"/>
          <p:cNvSpPr/>
          <p:nvPr/>
        </p:nvSpPr>
        <p:spPr>
          <a:xfrm rot="5400000">
            <a:off x="2985591" y="3023406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p:sp>
        <p:nvSpPr>
          <p:cNvPr id="86" name="Right Brace 85"/>
          <p:cNvSpPr/>
          <p:nvPr/>
        </p:nvSpPr>
        <p:spPr>
          <a:xfrm rot="5400000">
            <a:off x="1525643" y="3021193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TextBox 171"/>
              <p:cNvSpPr txBox="1"/>
              <p:nvPr/>
            </p:nvSpPr>
            <p:spPr>
              <a:xfrm>
                <a:off x="428048" y="3609444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172" name="TextBox 1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48" y="3609444"/>
                <a:ext cx="705117" cy="307777"/>
              </a:xfrm>
              <a:prstGeom prst="rect">
                <a:avLst/>
              </a:prstGeom>
              <a:blipFill rotWithShape="0">
                <a:blip r:embed="rId15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TextBox 172"/>
              <p:cNvSpPr txBox="1"/>
              <p:nvPr/>
            </p:nvSpPr>
            <p:spPr>
              <a:xfrm>
                <a:off x="1264314" y="3610243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173" name="TextBox 1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314" y="3610243"/>
                <a:ext cx="705117" cy="307777"/>
              </a:xfrm>
              <a:prstGeom prst="rect">
                <a:avLst/>
              </a:prstGeom>
              <a:blipFill rotWithShape="0">
                <a:blip r:embed="rId16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0" name="Right Arrow 189"/>
          <p:cNvSpPr/>
          <p:nvPr/>
        </p:nvSpPr>
        <p:spPr>
          <a:xfrm rot="5400000">
            <a:off x="1607256" y="3947130"/>
            <a:ext cx="415053" cy="58665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Rounded Rectangle 190"/>
          <p:cNvSpPr/>
          <p:nvPr/>
        </p:nvSpPr>
        <p:spPr>
          <a:xfrm>
            <a:off x="233709" y="4519545"/>
            <a:ext cx="3213572" cy="87422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Lato Light" panose="020F0302020204030203" pitchFamily="34" charset="0"/>
              </a:rPr>
              <a:t>Instances corresponding to benign traffic </a:t>
            </a:r>
            <a:r>
              <a:rPr lang="en-US" sz="2000" dirty="0" err="1">
                <a:latin typeface="Lato Light" panose="020F0302020204030203" pitchFamily="34" charset="0"/>
              </a:rPr>
              <a:t>behaviour</a:t>
            </a:r>
            <a:endParaRPr lang="en-US" sz="2000" dirty="0">
              <a:latin typeface="Lato Light" panose="020F0302020204030203" pitchFamily="34" charset="0"/>
            </a:endParaRPr>
          </a:p>
        </p:txBody>
      </p:sp>
      <p:sp>
        <p:nvSpPr>
          <p:cNvPr id="87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Sparse representation</a:t>
            </a:r>
          </a:p>
        </p:txBody>
      </p:sp>
      <p:cxnSp>
        <p:nvCxnSpPr>
          <p:cNvPr id="88" name="Straight Connector 87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Picture 8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19"/>
          <a:srcRect l="14024" t="16667" r="8841" b="5555"/>
          <a:stretch/>
        </p:blipFill>
        <p:spPr>
          <a:xfrm>
            <a:off x="5638901" y="1306435"/>
            <a:ext cx="288032" cy="36658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20"/>
          <a:srcRect l="18528" t="4536" r="15282" b="8323"/>
          <a:stretch/>
        </p:blipFill>
        <p:spPr>
          <a:xfrm>
            <a:off x="7115540" y="1162419"/>
            <a:ext cx="288602" cy="510603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21"/>
          <a:srcRect l="24434" t="8812" r="20151" b="5473"/>
          <a:stretch/>
        </p:blipFill>
        <p:spPr>
          <a:xfrm>
            <a:off x="10020234" y="1308675"/>
            <a:ext cx="205737" cy="36004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877" y="1732887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045" y="1732887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915" y="1732887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0" name="Rounded Rectangle 49"/>
          <p:cNvSpPr/>
          <p:nvPr/>
        </p:nvSpPr>
        <p:spPr>
          <a:xfrm>
            <a:off x="5332867" y="2272688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#n</a:t>
            </a:r>
            <a:r>
              <a:rPr lang="en-US" sz="900" b="1" baseline="-250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51" name="Left Brace 50"/>
          <p:cNvSpPr/>
          <p:nvPr/>
        </p:nvSpPr>
        <p:spPr>
          <a:xfrm>
            <a:off x="5271045" y="1736795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4223021" y="1807969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53" name="Left Brace 52"/>
          <p:cNvSpPr/>
          <p:nvPr/>
        </p:nvSpPr>
        <p:spPr>
          <a:xfrm rot="16200000">
            <a:off x="5753653" y="1835721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34931" y="2272689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#n</a:t>
            </a:r>
            <a:r>
              <a:rPr lang="en-US" sz="900" b="1" baseline="-250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55" name="Left Brace 54"/>
          <p:cNvSpPr/>
          <p:nvPr/>
        </p:nvSpPr>
        <p:spPr>
          <a:xfrm rot="16200000">
            <a:off x="7255717" y="1835722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6" name="Left Brace 55"/>
          <p:cNvSpPr/>
          <p:nvPr/>
        </p:nvSpPr>
        <p:spPr>
          <a:xfrm flipH="1">
            <a:off x="7704966" y="1734446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7817812" y="1805620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9626217" y="2272689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</a:t>
            </a:r>
            <a:r>
              <a:rPr lang="en-US" sz="900" b="1" dirty="0" err="1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n</a:t>
            </a:r>
            <a:r>
              <a:rPr lang="en-US" sz="900" b="1" baseline="-25000" dirty="0" err="1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S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59" name="Left Brace 58"/>
          <p:cNvSpPr/>
          <p:nvPr/>
        </p:nvSpPr>
        <p:spPr>
          <a:xfrm rot="16200000">
            <a:off x="10047003" y="1835722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0" name="Left Brace 59"/>
          <p:cNvSpPr/>
          <p:nvPr/>
        </p:nvSpPr>
        <p:spPr>
          <a:xfrm flipH="1">
            <a:off x="10498332" y="1734446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0611178" y="1805620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971864" y="1809026"/>
                <a:ext cx="55463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1864" y="1809026"/>
                <a:ext cx="554639" cy="61555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3" name="Picture 6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709" y="1732723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877" y="1732723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747" y="1732723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793" y="1732723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270" y="1732723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60013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44444E-6 L -0.4112 0.1557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60" y="7778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-0.46615 0.1557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07" y="777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44444E-6 L -0.57408 0.15833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711" y="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3" grpId="0"/>
      <p:bldP spid="74" grpId="0"/>
      <p:bldP spid="75" grpId="0"/>
      <p:bldP spid="76" grpId="0"/>
      <p:bldP spid="77" grpId="0" animBg="1"/>
      <p:bldP spid="81" grpId="0" animBg="1"/>
      <p:bldP spid="86" grpId="0" animBg="1"/>
      <p:bldP spid="172" grpId="0"/>
      <p:bldP spid="173" grpId="0"/>
      <p:bldP spid="190" grpId="0" animBg="1"/>
      <p:bldP spid="19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-18155" y="2689000"/>
                <a:ext cx="38409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4000" b="0" i="1" smtClean="0">
                              <a:latin typeface="Cambria Math" panose="02040503050406030204" pitchFamily="18" charset="0"/>
                            </a:rPr>
                            <m:t>   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155" y="2689000"/>
                <a:ext cx="3840923" cy="6155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7" name="Picture 9" descr="Image result for ques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09" y="4808991"/>
            <a:ext cx="305504" cy="52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l="14024" t="16667" r="8841" b="5555"/>
          <a:stretch/>
        </p:blipFill>
        <p:spPr>
          <a:xfrm>
            <a:off x="5638901" y="1306435"/>
            <a:ext cx="288032" cy="3665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/>
          <a:srcRect l="18528" t="4536" r="15282" b="8323"/>
          <a:stretch/>
        </p:blipFill>
        <p:spPr>
          <a:xfrm>
            <a:off x="7115540" y="1162419"/>
            <a:ext cx="288602" cy="51060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/>
          <a:srcRect l="24434" t="8812" r="20151" b="5473"/>
          <a:stretch/>
        </p:blipFill>
        <p:spPr>
          <a:xfrm>
            <a:off x="10020234" y="1308675"/>
            <a:ext cx="205737" cy="3600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877" y="1732887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045" y="1732887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915" y="1732887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3" name="Rounded Rectangle 22"/>
          <p:cNvSpPr/>
          <p:nvPr/>
        </p:nvSpPr>
        <p:spPr>
          <a:xfrm>
            <a:off x="5332867" y="2272688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#n</a:t>
            </a:r>
            <a:r>
              <a:rPr lang="en-US" sz="900" b="1" baseline="-250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24" name="Left Brace 23"/>
          <p:cNvSpPr/>
          <p:nvPr/>
        </p:nvSpPr>
        <p:spPr>
          <a:xfrm>
            <a:off x="5271045" y="1736795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223021" y="1807969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26" name="Left Brace 25"/>
          <p:cNvSpPr/>
          <p:nvPr/>
        </p:nvSpPr>
        <p:spPr>
          <a:xfrm rot="16200000">
            <a:off x="5753653" y="1835721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834931" y="2272689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#n</a:t>
            </a:r>
            <a:r>
              <a:rPr lang="en-US" sz="900" b="1" baseline="-250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28" name="Left Brace 27"/>
          <p:cNvSpPr/>
          <p:nvPr/>
        </p:nvSpPr>
        <p:spPr>
          <a:xfrm rot="16200000">
            <a:off x="7255717" y="1835722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29" name="Left Brace 28"/>
          <p:cNvSpPr/>
          <p:nvPr/>
        </p:nvSpPr>
        <p:spPr>
          <a:xfrm flipH="1">
            <a:off x="7704966" y="1734446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7817812" y="1805620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9626217" y="2272689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</a:t>
            </a:r>
            <a:r>
              <a:rPr lang="en-US" sz="900" b="1" dirty="0" err="1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n</a:t>
            </a:r>
            <a:r>
              <a:rPr lang="en-US" sz="900" b="1" baseline="-25000" dirty="0" err="1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S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32" name="Left Brace 31"/>
          <p:cNvSpPr/>
          <p:nvPr/>
        </p:nvSpPr>
        <p:spPr>
          <a:xfrm rot="16200000">
            <a:off x="10047003" y="1835722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3" name="Left Brace 32"/>
          <p:cNvSpPr/>
          <p:nvPr/>
        </p:nvSpPr>
        <p:spPr>
          <a:xfrm flipH="1">
            <a:off x="10498332" y="1734446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0611178" y="1805620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971864" y="1809026"/>
                <a:ext cx="55463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1864" y="1809026"/>
                <a:ext cx="554639" cy="61555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975203" y="1147518"/>
            <a:ext cx="2721758" cy="994731"/>
            <a:chOff x="1282121" y="3929969"/>
            <a:chExt cx="2616776" cy="9643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1445447" y="4308005"/>
                  <a:ext cx="2453450" cy="5863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0172BB"/>
                  </a:solidFill>
                </a:ln>
                <a:effectLst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Assume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a14:m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IoT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 devices</a:t>
                  </a:r>
                  <a:endParaRPr lang="en-US" sz="2000" b="1" i="1" dirty="0">
                    <a:solidFill>
                      <a:schemeClr val="tx1"/>
                    </a:solidFill>
                    <a:latin typeface="Lato Light" panose="020F0302020204030203" pitchFamily="34" charset="0"/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5447" y="4308005"/>
                  <a:ext cx="2453450" cy="586335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1190" r="-1190"/>
                  </a:stretch>
                </a:blipFill>
                <a:ln>
                  <a:solidFill>
                    <a:srgbClr val="0172BB"/>
                  </a:solidFill>
                </a:ln>
                <a:effectLst/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8" name="Picture 2" descr="See original image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2121" y="3929969"/>
              <a:ext cx="45720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7" name="Picture 6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709" y="1732723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41" y="2801359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793" y="1732723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96" y="2801359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078520" y="2685877"/>
                <a:ext cx="55463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520" y="2685877"/>
                <a:ext cx="554639" cy="615553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28048" y="3609443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48" y="3609443"/>
                <a:ext cx="705117" cy="307777"/>
              </a:xfrm>
              <a:prstGeom prst="rect">
                <a:avLst/>
              </a:prstGeom>
              <a:blipFill rotWithShape="0">
                <a:blip r:embed="rId15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1264314" y="3610242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314" y="3610242"/>
                <a:ext cx="705117" cy="307777"/>
              </a:xfrm>
              <a:prstGeom prst="rect">
                <a:avLst/>
              </a:prstGeom>
              <a:blipFill rotWithShape="0">
                <a:blip r:embed="rId16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722306" y="3603143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306" y="3603143"/>
                <a:ext cx="705117" cy="307777"/>
              </a:xfrm>
              <a:prstGeom prst="rect">
                <a:avLst/>
              </a:prstGeom>
              <a:blipFill rotWithShape="0">
                <a:blip r:embed="rId17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Right Brace 76"/>
          <p:cNvSpPr/>
          <p:nvPr/>
        </p:nvSpPr>
        <p:spPr>
          <a:xfrm rot="5400000">
            <a:off x="684133" y="3023393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p:sp>
        <p:nvSpPr>
          <p:cNvPr id="81" name="Right Brace 80"/>
          <p:cNvSpPr/>
          <p:nvPr/>
        </p:nvSpPr>
        <p:spPr>
          <a:xfrm rot="5400000">
            <a:off x="2985591" y="3023406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p:sp>
        <p:nvSpPr>
          <p:cNvPr id="86" name="Right Brace 85"/>
          <p:cNvSpPr/>
          <p:nvPr/>
        </p:nvSpPr>
        <p:spPr>
          <a:xfrm rot="5400000">
            <a:off x="1525643" y="3021193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TextBox 171"/>
              <p:cNvSpPr txBox="1"/>
              <p:nvPr/>
            </p:nvSpPr>
            <p:spPr>
              <a:xfrm>
                <a:off x="428048" y="3609444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172" name="TextBox 1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48" y="3609444"/>
                <a:ext cx="705117" cy="307777"/>
              </a:xfrm>
              <a:prstGeom prst="rect">
                <a:avLst/>
              </a:prstGeom>
              <a:blipFill rotWithShape="0">
                <a:blip r:embed="rId15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TextBox 172"/>
              <p:cNvSpPr txBox="1"/>
              <p:nvPr/>
            </p:nvSpPr>
            <p:spPr>
              <a:xfrm>
                <a:off x="1264314" y="3610243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173" name="TextBox 1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314" y="3610243"/>
                <a:ext cx="705117" cy="307777"/>
              </a:xfrm>
              <a:prstGeom prst="rect">
                <a:avLst/>
              </a:prstGeom>
              <a:blipFill rotWithShape="0">
                <a:blip r:embed="rId16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1" name="Rounded Rectangle 190"/>
          <p:cNvSpPr/>
          <p:nvPr/>
        </p:nvSpPr>
        <p:spPr>
          <a:xfrm>
            <a:off x="233811" y="4046094"/>
            <a:ext cx="3213572" cy="5433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Assume an </a:t>
            </a:r>
            <a:r>
              <a:rPr lang="en-US" sz="1500" b="1" dirty="0">
                <a:solidFill>
                  <a:schemeClr val="tx1"/>
                </a:solidFill>
                <a:latin typeface="Lato Light" panose="020F0302020204030203" pitchFamily="34" charset="0"/>
              </a:rPr>
              <a:t>observed instance</a:t>
            </a:r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 belonging to the </a:t>
            </a:r>
            <a:r>
              <a:rPr lang="en-US" sz="1500" b="1" dirty="0">
                <a:solidFill>
                  <a:schemeClr val="tx1"/>
                </a:solidFill>
                <a:latin typeface="Lato Light" panose="020F0302020204030203" pitchFamily="34" charset="0"/>
              </a:rPr>
              <a:t>first </a:t>
            </a:r>
            <a:r>
              <a:rPr lang="en-US" sz="1500" b="1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1500" b="1" dirty="0">
                <a:solidFill>
                  <a:schemeClr val="tx1"/>
                </a:solidFill>
                <a:latin typeface="Lato Light" panose="020F0302020204030203" pitchFamily="34" charset="0"/>
              </a:rPr>
              <a:t> device</a:t>
            </a:r>
          </a:p>
        </p:txBody>
      </p:sp>
      <p:sp>
        <p:nvSpPr>
          <p:cNvPr id="87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Sparse representation</a:t>
            </a:r>
          </a:p>
        </p:txBody>
      </p:sp>
      <p:cxnSp>
        <p:nvCxnSpPr>
          <p:cNvPr id="88" name="Straight Connector 87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Picture 8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80" name="Rounded Rectangle 79"/>
          <p:cNvSpPr/>
          <p:nvPr/>
        </p:nvSpPr>
        <p:spPr>
          <a:xfrm>
            <a:off x="435596" y="4846162"/>
            <a:ext cx="3213572" cy="5433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Does the instance come from a compromised </a:t>
            </a:r>
            <a:r>
              <a:rPr lang="en-US" sz="1500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 device, or not?</a:t>
            </a:r>
          </a:p>
        </p:txBody>
      </p:sp>
      <p:pic>
        <p:nvPicPr>
          <p:cNvPr id="92" name="Picture 9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56" y="3984927"/>
            <a:ext cx="50400" cy="54167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752" y="2815328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501009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778116" y="5074250"/>
                <a:ext cx="38409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4000" b="0" i="1" smtClean="0">
                              <a:latin typeface="Cambria Math" panose="02040503050406030204" pitchFamily="18" charset="0"/>
                            </a:rPr>
                            <m:t>   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116" y="5074250"/>
                <a:ext cx="3840923" cy="61555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7" name="Picture 9" descr="Image result for questi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09" y="4808991"/>
            <a:ext cx="305504" cy="52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/>
          <a:srcRect l="14024" t="16667" r="8841" b="5555"/>
          <a:stretch/>
        </p:blipFill>
        <p:spPr>
          <a:xfrm>
            <a:off x="5638901" y="1306435"/>
            <a:ext cx="288032" cy="3665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/>
          <a:srcRect l="18528" t="4536" r="15282" b="8323"/>
          <a:stretch/>
        </p:blipFill>
        <p:spPr>
          <a:xfrm>
            <a:off x="7115540" y="1162419"/>
            <a:ext cx="288602" cy="51060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8"/>
          <a:srcRect l="24434" t="8812" r="20151" b="5473"/>
          <a:stretch/>
        </p:blipFill>
        <p:spPr>
          <a:xfrm>
            <a:off x="10020234" y="1308675"/>
            <a:ext cx="205737" cy="3600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877" y="1732887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045" y="1732887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915" y="1732887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3" name="Rounded Rectangle 22"/>
          <p:cNvSpPr/>
          <p:nvPr/>
        </p:nvSpPr>
        <p:spPr>
          <a:xfrm>
            <a:off x="5332867" y="2272688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#n</a:t>
            </a:r>
            <a:r>
              <a:rPr lang="en-US" sz="900" b="1" baseline="-250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24" name="Left Brace 23"/>
          <p:cNvSpPr/>
          <p:nvPr/>
        </p:nvSpPr>
        <p:spPr>
          <a:xfrm>
            <a:off x="5271045" y="1736795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223021" y="1807969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26" name="Left Brace 25"/>
          <p:cNvSpPr/>
          <p:nvPr/>
        </p:nvSpPr>
        <p:spPr>
          <a:xfrm rot="16200000">
            <a:off x="5753653" y="1835721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834931" y="2272689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#n</a:t>
            </a:r>
            <a:r>
              <a:rPr lang="en-US" sz="900" b="1" baseline="-250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28" name="Left Brace 27"/>
          <p:cNvSpPr/>
          <p:nvPr/>
        </p:nvSpPr>
        <p:spPr>
          <a:xfrm rot="16200000">
            <a:off x="7255717" y="1835722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29" name="Left Brace 28"/>
          <p:cNvSpPr/>
          <p:nvPr/>
        </p:nvSpPr>
        <p:spPr>
          <a:xfrm flipH="1">
            <a:off x="7704966" y="1734446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7817812" y="1805620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9626217" y="2272689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</a:t>
            </a:r>
            <a:r>
              <a:rPr lang="en-US" sz="900" b="1" dirty="0" err="1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n</a:t>
            </a:r>
            <a:r>
              <a:rPr lang="en-US" sz="900" b="1" baseline="-25000" dirty="0" err="1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S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32" name="Left Brace 31"/>
          <p:cNvSpPr/>
          <p:nvPr/>
        </p:nvSpPr>
        <p:spPr>
          <a:xfrm rot="16200000">
            <a:off x="10047003" y="1835722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3" name="Left Brace 32"/>
          <p:cNvSpPr/>
          <p:nvPr/>
        </p:nvSpPr>
        <p:spPr>
          <a:xfrm flipH="1">
            <a:off x="10498332" y="1734446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0611178" y="1805620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971864" y="1809026"/>
                <a:ext cx="55463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1864" y="1809026"/>
                <a:ext cx="554639" cy="61555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975203" y="1147518"/>
            <a:ext cx="2721758" cy="994731"/>
            <a:chOff x="1282121" y="3929969"/>
            <a:chExt cx="2616776" cy="9643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1445447" y="4308005"/>
                  <a:ext cx="2453450" cy="5863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0172BB"/>
                  </a:solidFill>
                </a:ln>
                <a:effectLst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Assume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a14:m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IoT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 devices</a:t>
                  </a:r>
                  <a:endParaRPr lang="en-US" sz="2000" b="1" i="1" dirty="0">
                    <a:solidFill>
                      <a:schemeClr val="tx1"/>
                    </a:solidFill>
                    <a:latin typeface="Lato Light" panose="020F0302020204030203" pitchFamily="34" charset="0"/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5447" y="4308005"/>
                  <a:ext cx="2453450" cy="586335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190" r="-1190"/>
                  </a:stretch>
                </a:blipFill>
                <a:ln>
                  <a:solidFill>
                    <a:srgbClr val="0172BB"/>
                  </a:solidFill>
                </a:ln>
                <a:effectLst/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8" name="Picture 2" descr="See original image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2121" y="3929969"/>
              <a:ext cx="45720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7" name="Picture 6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709" y="1732723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793" y="1732723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8874791" y="5071127"/>
                <a:ext cx="55463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4791" y="5071127"/>
                <a:ext cx="554639" cy="615553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7224319" y="5994693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4319" y="5994693"/>
                <a:ext cx="705117" cy="307777"/>
              </a:xfrm>
              <a:prstGeom prst="rect">
                <a:avLst/>
              </a:prstGeom>
              <a:blipFill rotWithShape="0">
                <a:blip r:embed="rId18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8060585" y="5995492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0585" y="5995492"/>
                <a:ext cx="705117" cy="307777"/>
              </a:xfrm>
              <a:prstGeom prst="rect">
                <a:avLst/>
              </a:prstGeom>
              <a:blipFill rotWithShape="0">
                <a:blip r:embed="rId19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518577" y="5988393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8577" y="5988393"/>
                <a:ext cx="705117" cy="307777"/>
              </a:xfrm>
              <a:prstGeom prst="rect">
                <a:avLst/>
              </a:prstGeom>
              <a:blipFill rotWithShape="0">
                <a:blip r:embed="rId20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Right Brace 76"/>
          <p:cNvSpPr/>
          <p:nvPr/>
        </p:nvSpPr>
        <p:spPr>
          <a:xfrm rot="5400000">
            <a:off x="7480404" y="5408643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p:sp>
        <p:nvSpPr>
          <p:cNvPr id="81" name="Right Brace 80"/>
          <p:cNvSpPr/>
          <p:nvPr/>
        </p:nvSpPr>
        <p:spPr>
          <a:xfrm rot="5400000">
            <a:off x="9781862" y="5408656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p:sp>
        <p:nvSpPr>
          <p:cNvPr id="86" name="Right Brace 85"/>
          <p:cNvSpPr/>
          <p:nvPr/>
        </p:nvSpPr>
        <p:spPr>
          <a:xfrm rot="5400000">
            <a:off x="8321914" y="5406443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TextBox 171"/>
              <p:cNvSpPr txBox="1"/>
              <p:nvPr/>
            </p:nvSpPr>
            <p:spPr>
              <a:xfrm>
                <a:off x="7224319" y="5994694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172" name="TextBox 1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4319" y="5994694"/>
                <a:ext cx="705117" cy="307777"/>
              </a:xfrm>
              <a:prstGeom prst="rect">
                <a:avLst/>
              </a:prstGeom>
              <a:blipFill rotWithShape="0">
                <a:blip r:embed="rId18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TextBox 172"/>
              <p:cNvSpPr txBox="1"/>
              <p:nvPr/>
            </p:nvSpPr>
            <p:spPr>
              <a:xfrm>
                <a:off x="8060585" y="5995493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173" name="TextBox 1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0585" y="5995493"/>
                <a:ext cx="705117" cy="307777"/>
              </a:xfrm>
              <a:prstGeom prst="rect">
                <a:avLst/>
              </a:prstGeom>
              <a:blipFill rotWithShape="0">
                <a:blip r:embed="rId19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1" name="Rounded Rectangle 190"/>
          <p:cNvSpPr/>
          <p:nvPr/>
        </p:nvSpPr>
        <p:spPr>
          <a:xfrm>
            <a:off x="233811" y="4046094"/>
            <a:ext cx="3213572" cy="5433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Assume an </a:t>
            </a:r>
            <a:r>
              <a:rPr lang="en-US" sz="1500" b="1" dirty="0">
                <a:solidFill>
                  <a:schemeClr val="tx1"/>
                </a:solidFill>
                <a:latin typeface="Lato Light" panose="020F0302020204030203" pitchFamily="34" charset="0"/>
              </a:rPr>
              <a:t>observed instance</a:t>
            </a:r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 belonging to the </a:t>
            </a:r>
            <a:r>
              <a:rPr lang="en-US" sz="1500" b="1" dirty="0">
                <a:solidFill>
                  <a:schemeClr val="tx1"/>
                </a:solidFill>
                <a:latin typeface="Lato Light" panose="020F0302020204030203" pitchFamily="34" charset="0"/>
              </a:rPr>
              <a:t>first </a:t>
            </a:r>
            <a:r>
              <a:rPr lang="en-US" sz="1500" b="1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1500" b="1" dirty="0">
                <a:solidFill>
                  <a:schemeClr val="tx1"/>
                </a:solidFill>
                <a:latin typeface="Lato Light" panose="020F0302020204030203" pitchFamily="34" charset="0"/>
              </a:rPr>
              <a:t> device</a:t>
            </a:r>
          </a:p>
        </p:txBody>
      </p:sp>
      <p:graphicFrame>
        <p:nvGraphicFramePr>
          <p:cNvPr id="216" name="Object 2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6179646"/>
              </p:ext>
            </p:extLst>
          </p:nvPr>
        </p:nvGraphicFramePr>
        <p:xfrm>
          <a:off x="4187446" y="3873055"/>
          <a:ext cx="2139950" cy="8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7" name="Equation" r:id="rId21" imgW="1307880" imgH="457200" progId="Equation.DSMT4">
                  <p:embed/>
                </p:oleObj>
              </mc:Choice>
              <mc:Fallback>
                <p:oleObj name="Equation" r:id="rId21" imgW="13078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7446" y="3873055"/>
                        <a:ext cx="2139950" cy="80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8" name="Object 2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3545177"/>
              </p:ext>
            </p:extLst>
          </p:nvPr>
        </p:nvGraphicFramePr>
        <p:xfrm>
          <a:off x="3776071" y="4202800"/>
          <a:ext cx="207962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8" name="Equation" r:id="rId23" imgW="126720" imgH="114120" progId="Equation.DSMT4">
                  <p:embed/>
                </p:oleObj>
              </mc:Choice>
              <mc:Fallback>
                <p:oleObj name="Equation" r:id="rId23" imgW="126720" imgH="114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6071" y="4202800"/>
                        <a:ext cx="207962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0" name="Picture 219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036" y="3988322"/>
            <a:ext cx="50400" cy="5416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1" name="Picture 220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051" y="3986615"/>
            <a:ext cx="50400" cy="54167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2" name="Picture 221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665" y="3990948"/>
            <a:ext cx="50400" cy="5416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4" name="Right Brace 223"/>
          <p:cNvSpPr/>
          <p:nvPr/>
        </p:nvSpPr>
        <p:spPr>
          <a:xfrm rot="5400000">
            <a:off x="4633309" y="4293295"/>
            <a:ext cx="181412" cy="715548"/>
          </a:xfrm>
          <a:prstGeom prst="rightBrace">
            <a:avLst/>
          </a:prstGeom>
          <a:noFill/>
          <a:ln w="158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5" name="Text Box 17"/>
          <p:cNvSpPr txBox="1">
            <a:spLocks noChangeArrowheads="1"/>
          </p:cNvSpPr>
          <p:nvPr/>
        </p:nvSpPr>
        <p:spPr bwMode="auto">
          <a:xfrm>
            <a:off x="4205000" y="4675997"/>
            <a:ext cx="1043876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1" i="1" dirty="0" err="1">
                <a:solidFill>
                  <a:srgbClr val="FF0000"/>
                </a:solidFill>
                <a:latin typeface="Lato Light" panose="020F0302020204030203" pitchFamily="34" charset="0"/>
              </a:rPr>
              <a:t>IoT</a:t>
            </a:r>
            <a:r>
              <a:rPr lang="en-US" sz="1400" b="1" i="1" dirty="0">
                <a:solidFill>
                  <a:srgbClr val="FF0000"/>
                </a:solidFill>
                <a:latin typeface="Lato Light" panose="020F0302020204030203" pitchFamily="34" charset="0"/>
              </a:rPr>
              <a:t> device 1</a:t>
            </a:r>
            <a:endParaRPr lang="el-GR" sz="1400" b="1" i="1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sp>
        <p:nvSpPr>
          <p:cNvPr id="87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Sparse representation</a:t>
            </a:r>
          </a:p>
        </p:txBody>
      </p:sp>
      <p:cxnSp>
        <p:nvCxnSpPr>
          <p:cNvPr id="88" name="Straight Connector 87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Picture 88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80" name="Rounded Rectangle 79"/>
          <p:cNvSpPr/>
          <p:nvPr/>
        </p:nvSpPr>
        <p:spPr>
          <a:xfrm>
            <a:off x="435596" y="4846162"/>
            <a:ext cx="3213572" cy="5433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Does the instance come from a compromised </a:t>
            </a:r>
            <a:r>
              <a:rPr lang="en-US" sz="1500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 device, or not?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5422878" y="4805132"/>
            <a:ext cx="2024100" cy="265995"/>
          </a:xfrm>
          <a:prstGeom prst="straightConnector1">
            <a:avLst/>
          </a:prstGeom>
          <a:ln w="1905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Picture 92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56" y="3984927"/>
            <a:ext cx="50400" cy="54167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712" y="5203353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167" y="5203353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023" y="5217322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1" name="Rounded Rectangle 90"/>
          <p:cNvSpPr/>
          <p:nvPr/>
        </p:nvSpPr>
        <p:spPr>
          <a:xfrm>
            <a:off x="6934706" y="4873888"/>
            <a:ext cx="1053279" cy="1528872"/>
          </a:xfrm>
          <a:prstGeom prst="roundRect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FE207CE-98DE-4D5C-8831-13E4A6D7F625}"/>
                  </a:ext>
                </a:extLst>
              </p:cNvPr>
              <p:cNvSpPr txBox="1"/>
              <p:nvPr/>
            </p:nvSpPr>
            <p:spPr>
              <a:xfrm>
                <a:off x="4508570" y="3949892"/>
                <a:ext cx="55463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⋯</m:t>
                      </m:r>
                    </m:oMath>
                  </m:oMathPara>
                </a14:m>
                <a:endParaRPr kumimoji="0" lang="el-GR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FE207CE-98DE-4D5C-8831-13E4A6D7F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8570" y="3949892"/>
                <a:ext cx="554639" cy="615553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336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animBg="1"/>
      <p:bldP spid="225" grpId="0"/>
      <p:bldP spid="91" grpId="0" animBg="1"/>
      <p:bldP spid="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-18155" y="2689000"/>
                <a:ext cx="38409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4000" b="0" i="1" smtClean="0">
                              <a:latin typeface="Cambria Math" panose="02040503050406030204" pitchFamily="18" charset="0"/>
                            </a:rPr>
                            <m:t>   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155" y="2689000"/>
                <a:ext cx="3840923" cy="61555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7" name="Picture 9" descr="Image result for questi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09" y="4808991"/>
            <a:ext cx="305504" cy="52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9431873" y="3956155"/>
                <a:ext cx="2367122" cy="1843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𝑽𝒄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e>
                      </m:d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1,1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1,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1,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1873" y="3956155"/>
                <a:ext cx="2367122" cy="184358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9" name="TextBox 208"/>
              <p:cNvSpPr txBox="1"/>
              <p:nvPr/>
            </p:nvSpPr>
            <p:spPr>
              <a:xfrm>
                <a:off x="4162202" y="3089324"/>
                <a:ext cx="336631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09" name="TextBox 2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202" y="3089324"/>
                <a:ext cx="336631" cy="338554"/>
              </a:xfrm>
              <a:prstGeom prst="rect">
                <a:avLst/>
              </a:prstGeom>
              <a:blipFill rotWithShape="0">
                <a:blip r:embed="rId7"/>
                <a:stretch>
                  <a:fillRect l="-9091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3" name="Rounded Rectangle 192"/>
          <p:cNvSpPr/>
          <p:nvPr/>
        </p:nvSpPr>
        <p:spPr>
          <a:xfrm rot="5400000">
            <a:off x="4216340" y="3153894"/>
            <a:ext cx="1758674" cy="1188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80162" y="3075992"/>
                <a:ext cx="604461" cy="353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200" dirty="0">
                    <a:latin typeface="Lato Light" panose="020F0302020204030203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162" y="3075992"/>
                <a:ext cx="604461" cy="353366"/>
              </a:xfrm>
              <a:prstGeom prst="rect">
                <a:avLst/>
              </a:prstGeom>
              <a:blipFill rotWithShape="0">
                <a:blip r:embed="rId8"/>
                <a:stretch>
                  <a:fillRect l="-11111" b="-1034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/>
          <a:srcRect l="14024" t="16667" r="8841" b="5555"/>
          <a:stretch/>
        </p:blipFill>
        <p:spPr>
          <a:xfrm>
            <a:off x="5638901" y="1306435"/>
            <a:ext cx="288032" cy="3665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0"/>
          <a:srcRect l="18528" t="4536" r="15282" b="8323"/>
          <a:stretch/>
        </p:blipFill>
        <p:spPr>
          <a:xfrm>
            <a:off x="7115540" y="1162419"/>
            <a:ext cx="288602" cy="51060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1"/>
          <a:srcRect l="24434" t="8812" r="20151" b="5473"/>
          <a:stretch/>
        </p:blipFill>
        <p:spPr>
          <a:xfrm>
            <a:off x="10020234" y="1308675"/>
            <a:ext cx="205737" cy="3600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877" y="1732887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045" y="1732887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915" y="1732887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3" name="Rounded Rectangle 22"/>
          <p:cNvSpPr/>
          <p:nvPr/>
        </p:nvSpPr>
        <p:spPr>
          <a:xfrm>
            <a:off x="5332867" y="2272688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#n</a:t>
            </a:r>
            <a:r>
              <a:rPr lang="en-US" sz="900" b="1" baseline="-250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24" name="Left Brace 23"/>
          <p:cNvSpPr/>
          <p:nvPr/>
        </p:nvSpPr>
        <p:spPr>
          <a:xfrm>
            <a:off x="5271045" y="1736795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223021" y="1807969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26" name="Left Brace 25"/>
          <p:cNvSpPr/>
          <p:nvPr/>
        </p:nvSpPr>
        <p:spPr>
          <a:xfrm rot="16200000">
            <a:off x="5753653" y="1835721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834931" y="2272689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#n</a:t>
            </a:r>
            <a:r>
              <a:rPr lang="en-US" sz="900" b="1" baseline="-250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28" name="Left Brace 27"/>
          <p:cNvSpPr/>
          <p:nvPr/>
        </p:nvSpPr>
        <p:spPr>
          <a:xfrm rot="16200000">
            <a:off x="7255717" y="1835722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29" name="Left Brace 28"/>
          <p:cNvSpPr/>
          <p:nvPr/>
        </p:nvSpPr>
        <p:spPr>
          <a:xfrm flipH="1">
            <a:off x="7704966" y="1734446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7817812" y="1805620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9626217" y="2272689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</a:t>
            </a:r>
            <a:r>
              <a:rPr lang="en-US" sz="900" b="1" dirty="0" err="1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n</a:t>
            </a:r>
            <a:r>
              <a:rPr lang="en-US" sz="900" b="1" baseline="-25000" dirty="0" err="1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S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32" name="Left Brace 31"/>
          <p:cNvSpPr/>
          <p:nvPr/>
        </p:nvSpPr>
        <p:spPr>
          <a:xfrm rot="16200000">
            <a:off x="10047003" y="1835722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3" name="Left Brace 32"/>
          <p:cNvSpPr/>
          <p:nvPr/>
        </p:nvSpPr>
        <p:spPr>
          <a:xfrm flipH="1">
            <a:off x="10498332" y="1734446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0611178" y="1805620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971864" y="1809026"/>
                <a:ext cx="55463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1864" y="1809026"/>
                <a:ext cx="554639" cy="615553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975203" y="1147518"/>
            <a:ext cx="2721758" cy="994731"/>
            <a:chOff x="1282121" y="3929969"/>
            <a:chExt cx="2616776" cy="9643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1445447" y="4308005"/>
                  <a:ext cx="2453450" cy="58633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0172BB"/>
                  </a:solidFill>
                </a:ln>
                <a:effectLst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Assume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a14:m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IoT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 devices</a:t>
                  </a:r>
                  <a:endParaRPr lang="en-US" sz="2000" b="1" i="1" dirty="0">
                    <a:solidFill>
                      <a:schemeClr val="tx1"/>
                    </a:solidFill>
                    <a:latin typeface="Lato Light" panose="020F0302020204030203" pitchFamily="34" charset="0"/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5447" y="4308005"/>
                  <a:ext cx="2453450" cy="586335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1190" r="-1190"/>
                  </a:stretch>
                </a:blipFill>
                <a:ln>
                  <a:solidFill>
                    <a:srgbClr val="0172BB"/>
                  </a:solidFill>
                </a:ln>
                <a:effectLst/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8" name="Picture 2" descr="See original image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2121" y="3929969"/>
              <a:ext cx="45720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7" name="Picture 6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709" y="1732723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793" y="1732723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96" y="2801359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078520" y="2685877"/>
                <a:ext cx="55463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520" y="2685877"/>
                <a:ext cx="554639" cy="615553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28048" y="3609443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48" y="3609443"/>
                <a:ext cx="705117" cy="307777"/>
              </a:xfrm>
              <a:prstGeom prst="rect">
                <a:avLst/>
              </a:prstGeom>
              <a:blipFill rotWithShape="0">
                <a:blip r:embed="rId20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1264314" y="3610242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314" y="3610242"/>
                <a:ext cx="705117" cy="307777"/>
              </a:xfrm>
              <a:prstGeom prst="rect">
                <a:avLst/>
              </a:prstGeom>
              <a:blipFill rotWithShape="0">
                <a:blip r:embed="rId21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722306" y="3603143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306" y="3603143"/>
                <a:ext cx="705117" cy="307777"/>
              </a:xfrm>
              <a:prstGeom prst="rect">
                <a:avLst/>
              </a:prstGeom>
              <a:blipFill rotWithShape="0">
                <a:blip r:embed="rId22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Right Brace 76"/>
          <p:cNvSpPr/>
          <p:nvPr/>
        </p:nvSpPr>
        <p:spPr>
          <a:xfrm rot="5400000">
            <a:off x="684133" y="3023393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p:sp>
        <p:nvSpPr>
          <p:cNvPr id="81" name="Right Brace 80"/>
          <p:cNvSpPr/>
          <p:nvPr/>
        </p:nvSpPr>
        <p:spPr>
          <a:xfrm rot="5400000">
            <a:off x="2985591" y="3023406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p:sp>
        <p:nvSpPr>
          <p:cNvPr id="86" name="Right Brace 85"/>
          <p:cNvSpPr/>
          <p:nvPr/>
        </p:nvSpPr>
        <p:spPr>
          <a:xfrm rot="5400000">
            <a:off x="1525643" y="3021193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3813280" y="2810738"/>
            <a:ext cx="8113678" cy="3001489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TextBox 171"/>
              <p:cNvSpPr txBox="1"/>
              <p:nvPr/>
            </p:nvSpPr>
            <p:spPr>
              <a:xfrm>
                <a:off x="428048" y="3609444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172" name="TextBox 1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48" y="3609444"/>
                <a:ext cx="705117" cy="307777"/>
              </a:xfrm>
              <a:prstGeom prst="rect">
                <a:avLst/>
              </a:prstGeom>
              <a:blipFill rotWithShape="0">
                <a:blip r:embed="rId20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TextBox 172"/>
              <p:cNvSpPr txBox="1"/>
              <p:nvPr/>
            </p:nvSpPr>
            <p:spPr>
              <a:xfrm>
                <a:off x="1264314" y="3610243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173" name="TextBox 1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314" y="3610243"/>
                <a:ext cx="705117" cy="307777"/>
              </a:xfrm>
              <a:prstGeom prst="rect">
                <a:avLst/>
              </a:prstGeom>
              <a:blipFill rotWithShape="0">
                <a:blip r:embed="rId21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8" name="Picture 187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016" y="2927871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91" name="Rounded Rectangle 190"/>
          <p:cNvSpPr/>
          <p:nvPr/>
        </p:nvSpPr>
        <p:spPr>
          <a:xfrm>
            <a:off x="233811" y="4046094"/>
            <a:ext cx="3213572" cy="5433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Assume an </a:t>
            </a:r>
            <a:r>
              <a:rPr lang="en-US" sz="1500" b="1" dirty="0">
                <a:solidFill>
                  <a:schemeClr val="tx1"/>
                </a:solidFill>
                <a:latin typeface="Lato Light" panose="020F0302020204030203" pitchFamily="34" charset="0"/>
              </a:rPr>
              <a:t>observed instance</a:t>
            </a:r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 belonging to the </a:t>
            </a:r>
            <a:r>
              <a:rPr lang="en-US" sz="1500" b="1" dirty="0">
                <a:solidFill>
                  <a:schemeClr val="tx1"/>
                </a:solidFill>
                <a:latin typeface="Lato Light" panose="020F0302020204030203" pitchFamily="34" charset="0"/>
              </a:rPr>
              <a:t>first </a:t>
            </a:r>
            <a:r>
              <a:rPr lang="en-US" sz="1500" b="1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1500" b="1" dirty="0">
                <a:solidFill>
                  <a:schemeClr val="tx1"/>
                </a:solidFill>
                <a:latin typeface="Lato Light" panose="020F0302020204030203" pitchFamily="34" charset="0"/>
              </a:rPr>
              <a:t> device</a:t>
            </a:r>
          </a:p>
        </p:txBody>
      </p:sp>
      <p:sp>
        <p:nvSpPr>
          <p:cNvPr id="192" name="Rounded Rectangle 191"/>
          <p:cNvSpPr/>
          <p:nvPr/>
        </p:nvSpPr>
        <p:spPr>
          <a:xfrm rot="5400000">
            <a:off x="5899706" y="3148136"/>
            <a:ext cx="1758674" cy="1188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194" name="Rounded Rectangle 193"/>
          <p:cNvSpPr/>
          <p:nvPr/>
        </p:nvSpPr>
        <p:spPr>
          <a:xfrm rot="5400000">
            <a:off x="8288289" y="3153893"/>
            <a:ext cx="1758674" cy="1188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</a:endParaRPr>
          </a:p>
        </p:txBody>
      </p:sp>
      <p:pic>
        <p:nvPicPr>
          <p:cNvPr id="198" name="Picture 197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245" y="2954208"/>
            <a:ext cx="58923" cy="63327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9" name="Picture 198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058" y="2952502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0" name="Picture 199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412" y="2956834"/>
            <a:ext cx="58923" cy="63327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3" name="TextBox 202"/>
              <p:cNvSpPr txBox="1"/>
              <p:nvPr/>
            </p:nvSpPr>
            <p:spPr>
              <a:xfrm>
                <a:off x="6292905" y="3075728"/>
                <a:ext cx="823618" cy="3533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200" dirty="0">
                    <a:latin typeface="Lato Light" panose="020F0302020204030203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03" name="TextBox 2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905" y="3075728"/>
                <a:ext cx="823618" cy="353366"/>
              </a:xfrm>
              <a:prstGeom prst="rect">
                <a:avLst/>
              </a:prstGeom>
              <a:blipFill rotWithShape="0">
                <a:blip r:embed="rId27"/>
                <a:stretch>
                  <a:fillRect l="-8148" b="-1034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" name="TextBox 204"/>
              <p:cNvSpPr txBox="1"/>
              <p:nvPr/>
            </p:nvSpPr>
            <p:spPr>
              <a:xfrm>
                <a:off x="8231889" y="3075947"/>
                <a:ext cx="1591738" cy="3676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1,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200" dirty="0">
                    <a:latin typeface="Lato Light" panose="020F0302020204030203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05" name="TextBox 2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889" y="3075947"/>
                <a:ext cx="1591738" cy="367601"/>
              </a:xfrm>
              <a:prstGeom prst="rect">
                <a:avLst/>
              </a:prstGeom>
              <a:blipFill rotWithShape="0">
                <a:blip r:embed="rId28"/>
                <a:stretch>
                  <a:fillRect l="-383" b="-1333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6" name="TextBox 205"/>
              <p:cNvSpPr txBox="1"/>
              <p:nvPr/>
            </p:nvSpPr>
            <p:spPr>
              <a:xfrm>
                <a:off x="4575732" y="3992189"/>
                <a:ext cx="915635" cy="353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</m:oMath>
                </a14:m>
                <a:r>
                  <a:rPr lang="en-US" sz="2200" dirty="0">
                    <a:latin typeface="Lato Light" panose="020F0302020204030203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06" name="TextBox 2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5732" y="3992189"/>
                <a:ext cx="915635" cy="353366"/>
              </a:xfrm>
              <a:prstGeom prst="rect">
                <a:avLst/>
              </a:prstGeom>
              <a:blipFill rotWithShape="0">
                <a:blip r:embed="rId29"/>
                <a:stretch>
                  <a:fillRect l="-8000" b="-1034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Box 206"/>
              <p:cNvSpPr txBox="1"/>
              <p:nvPr/>
            </p:nvSpPr>
            <p:spPr>
              <a:xfrm>
                <a:off x="6334131" y="3991657"/>
                <a:ext cx="823618" cy="3533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200" dirty="0">
                  <a:latin typeface="Lato Light" panose="020F0302020204030203" pitchFamily="34" charset="0"/>
                </a:endParaRPr>
              </a:p>
            </p:txBody>
          </p:sp>
        </mc:Choice>
        <mc:Fallback xmlns="">
          <p:sp>
            <p:nvSpPr>
              <p:cNvPr id="207" name="Text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4131" y="3991657"/>
                <a:ext cx="823618" cy="353366"/>
              </a:xfrm>
              <a:prstGeom prst="rect">
                <a:avLst/>
              </a:prstGeom>
              <a:blipFill rotWithShape="0">
                <a:blip r:embed="rId30"/>
                <a:stretch>
                  <a:fillRect l="-8148" r="-11852" b="-1034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TextBox 207"/>
              <p:cNvSpPr txBox="1"/>
              <p:nvPr/>
            </p:nvSpPr>
            <p:spPr>
              <a:xfrm>
                <a:off x="8125710" y="3991657"/>
                <a:ext cx="2079809" cy="3676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1,</m:t>
                          </m:r>
                          <m:sSub>
                            <m:sSubPr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200" dirty="0">
                  <a:latin typeface="Lato Light" panose="020F0302020204030203" pitchFamily="34" charset="0"/>
                </a:endParaRPr>
              </a:p>
            </p:txBody>
          </p:sp>
        </mc:Choice>
        <mc:Fallback xmlns="">
          <p:sp>
            <p:nvSpPr>
              <p:cNvPr id="208" name="TextBox 2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5710" y="3991657"/>
                <a:ext cx="2079809" cy="367601"/>
              </a:xfrm>
              <a:prstGeom prst="rect">
                <a:avLst/>
              </a:prstGeom>
              <a:blipFill rotWithShape="0">
                <a:blip r:embed="rId3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25025" y="4000689"/>
                <a:ext cx="58330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5025" y="4000689"/>
                <a:ext cx="583300" cy="338554"/>
              </a:xfrm>
              <a:prstGeom prst="rect">
                <a:avLst/>
              </a:prstGeom>
              <a:blipFill rotWithShape="0">
                <a:blip r:embed="rId32"/>
                <a:stretch>
                  <a:fillRect l="-11458" b="-2500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2" name="TextBox 211"/>
              <p:cNvSpPr txBox="1"/>
              <p:nvPr/>
            </p:nvSpPr>
            <p:spPr>
              <a:xfrm>
                <a:off x="5759088" y="3091532"/>
                <a:ext cx="336631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12" name="TextBox 2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9088" y="3091532"/>
                <a:ext cx="336631" cy="338554"/>
              </a:xfrm>
              <a:prstGeom prst="rect">
                <a:avLst/>
              </a:prstGeom>
              <a:blipFill rotWithShape="0">
                <a:blip r:embed="rId33"/>
                <a:stretch>
                  <a:fillRect l="-18182" b="-535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TextBox 212"/>
              <p:cNvSpPr txBox="1"/>
              <p:nvPr/>
            </p:nvSpPr>
            <p:spPr>
              <a:xfrm>
                <a:off x="7505703" y="3093742"/>
                <a:ext cx="88267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13" name="TextBox 2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5703" y="3093742"/>
                <a:ext cx="882678" cy="338554"/>
              </a:xfrm>
              <a:prstGeom prst="rect">
                <a:avLst/>
              </a:prstGeom>
              <a:blipFill rotWithShape="0">
                <a:blip r:embed="rId34"/>
                <a:stretch>
                  <a:fillRect l="-6207" b="-727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4" name="TextBox 213"/>
              <p:cNvSpPr txBox="1"/>
              <p:nvPr/>
            </p:nvSpPr>
            <p:spPr>
              <a:xfrm>
                <a:off x="7505383" y="4000087"/>
                <a:ext cx="88267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14" name="TextBox 2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5383" y="4000087"/>
                <a:ext cx="882678" cy="338554"/>
              </a:xfrm>
              <a:prstGeom prst="rect">
                <a:avLst/>
              </a:prstGeom>
              <a:blipFill rotWithShape="0">
                <a:blip r:embed="rId35"/>
                <a:stretch>
                  <a:fillRect l="-6207" b="-535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" name="TextBox 214"/>
              <p:cNvSpPr txBox="1"/>
              <p:nvPr/>
            </p:nvSpPr>
            <p:spPr>
              <a:xfrm>
                <a:off x="5756879" y="4030230"/>
                <a:ext cx="336631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15" name="TextBox 2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879" y="4030230"/>
                <a:ext cx="336631" cy="338554"/>
              </a:xfrm>
              <a:prstGeom prst="rect">
                <a:avLst/>
              </a:prstGeom>
              <a:blipFill rotWithShape="0">
                <a:blip r:embed="rId36"/>
                <a:stretch>
                  <a:fillRect l="-17857" b="-535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16" name="Object 215"/>
          <p:cNvGraphicFramePr>
            <a:graphicFrameLocks noChangeAspect="1"/>
          </p:cNvGraphicFramePr>
          <p:nvPr/>
        </p:nvGraphicFramePr>
        <p:xfrm>
          <a:off x="4684872" y="4713043"/>
          <a:ext cx="2139950" cy="8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57" name="Equation" r:id="rId37" imgW="1307880" imgH="457200" progId="Equation.DSMT4">
                  <p:embed/>
                </p:oleObj>
              </mc:Choice>
              <mc:Fallback>
                <p:oleObj name="Equation" r:id="rId37" imgW="13078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4872" y="4713043"/>
                        <a:ext cx="2139950" cy="80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7" name="Picture 216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639" y="4825735"/>
            <a:ext cx="50400" cy="54167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218" name="Object 217"/>
          <p:cNvGraphicFramePr>
            <a:graphicFrameLocks noChangeAspect="1"/>
          </p:cNvGraphicFramePr>
          <p:nvPr/>
        </p:nvGraphicFramePr>
        <p:xfrm>
          <a:off x="4273497" y="5042788"/>
          <a:ext cx="207962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58" name="Equation" r:id="rId39" imgW="126720" imgH="114120" progId="Equation.DSMT4">
                  <p:embed/>
                </p:oleObj>
              </mc:Choice>
              <mc:Fallback>
                <p:oleObj name="Equation" r:id="rId39" imgW="126720" imgH="114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3497" y="5042788"/>
                        <a:ext cx="207962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0" name="Picture 21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62" y="4828310"/>
            <a:ext cx="50400" cy="5416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1" name="Picture 220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477" y="4826603"/>
            <a:ext cx="50400" cy="54167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2" name="Picture 221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091" y="4830936"/>
            <a:ext cx="50400" cy="5416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4" name="Right Brace 223"/>
          <p:cNvSpPr/>
          <p:nvPr/>
        </p:nvSpPr>
        <p:spPr>
          <a:xfrm rot="5400000">
            <a:off x="5130735" y="5133283"/>
            <a:ext cx="181412" cy="715548"/>
          </a:xfrm>
          <a:prstGeom prst="rightBrace">
            <a:avLst/>
          </a:prstGeom>
          <a:noFill/>
          <a:ln w="158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5" name="Text Box 17"/>
          <p:cNvSpPr txBox="1">
            <a:spLocks noChangeArrowheads="1"/>
          </p:cNvSpPr>
          <p:nvPr/>
        </p:nvSpPr>
        <p:spPr bwMode="auto">
          <a:xfrm>
            <a:off x="4702426" y="5515985"/>
            <a:ext cx="1043876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1" i="1" dirty="0" err="1">
                <a:solidFill>
                  <a:srgbClr val="FF0000"/>
                </a:solidFill>
                <a:latin typeface="Lato Light" panose="020F0302020204030203" pitchFamily="34" charset="0"/>
              </a:rPr>
              <a:t>IoT</a:t>
            </a:r>
            <a:r>
              <a:rPr lang="en-US" sz="1400" b="1" i="1" dirty="0">
                <a:solidFill>
                  <a:srgbClr val="FF0000"/>
                </a:solidFill>
                <a:latin typeface="Lato Light" panose="020F0302020204030203" pitchFamily="34" charset="0"/>
              </a:rPr>
              <a:t> device 1</a:t>
            </a:r>
            <a:endParaRPr lang="el-GR" sz="1400" b="1" i="1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9855293" y="4000087"/>
                <a:ext cx="988027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 smtClean="0"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5293" y="4000087"/>
                <a:ext cx="988027" cy="338554"/>
              </a:xfrm>
              <a:prstGeom prst="rect">
                <a:avLst/>
              </a:prstGeom>
              <a:blipFill rotWithShape="0">
                <a:blip r:embed="rId43"/>
                <a:stretch>
                  <a:fillRect l="-2469" r="-2469" b="-1250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6820477" y="4960586"/>
                <a:ext cx="34964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2200" b="1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0477" y="4960586"/>
                <a:ext cx="349648" cy="338554"/>
              </a:xfrm>
              <a:prstGeom prst="rect">
                <a:avLst/>
              </a:prstGeom>
              <a:blipFill rotWithShape="0">
                <a:blip r:embed="rId44"/>
                <a:stretch>
                  <a:fillRect l="-7018" r="-12281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Arrow Connector 83"/>
          <p:cNvCxnSpPr/>
          <p:nvPr/>
        </p:nvCxnSpPr>
        <p:spPr>
          <a:xfrm>
            <a:off x="7242893" y="5149699"/>
            <a:ext cx="4032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5" name="Text Box 17"/>
          <p:cNvSpPr txBox="1">
            <a:spLocks noChangeArrowheads="1"/>
          </p:cNvSpPr>
          <p:nvPr/>
        </p:nvSpPr>
        <p:spPr bwMode="auto">
          <a:xfrm>
            <a:off x="10077056" y="5220621"/>
            <a:ext cx="1015021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1" i="1" dirty="0">
                <a:solidFill>
                  <a:srgbClr val="FF0000"/>
                </a:solidFill>
                <a:latin typeface="Lato Light" panose="020F0302020204030203" pitchFamily="34" charset="0"/>
              </a:rPr>
              <a:t>sparse code</a:t>
            </a:r>
            <a:endParaRPr lang="el-GR" sz="1400" b="1" i="1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sp>
        <p:nvSpPr>
          <p:cNvPr id="87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Sparse representation</a:t>
            </a:r>
          </a:p>
        </p:txBody>
      </p:sp>
      <p:cxnSp>
        <p:nvCxnSpPr>
          <p:cNvPr id="88" name="Straight Connector 87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Picture 88"/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80" name="Rounded Rectangle 79"/>
          <p:cNvSpPr/>
          <p:nvPr/>
        </p:nvSpPr>
        <p:spPr>
          <a:xfrm>
            <a:off x="435596" y="4846162"/>
            <a:ext cx="3213572" cy="5433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Does the instance come from a compromised </a:t>
            </a:r>
            <a:r>
              <a:rPr lang="en-US" sz="1500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 device, or not?</a:t>
            </a:r>
          </a:p>
        </p:txBody>
      </p:sp>
      <p:pic>
        <p:nvPicPr>
          <p:cNvPr id="90" name="Picture 8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556" y="2810738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867" y="2824707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3" name="Rounded Rectangle 92"/>
          <p:cNvSpPr/>
          <p:nvPr/>
        </p:nvSpPr>
        <p:spPr>
          <a:xfrm>
            <a:off x="156550" y="2481273"/>
            <a:ext cx="1053279" cy="1528872"/>
          </a:xfrm>
          <a:prstGeom prst="roundRect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4" name="Rounded Rectangle 93"/>
          <p:cNvSpPr/>
          <p:nvPr/>
        </p:nvSpPr>
        <p:spPr>
          <a:xfrm>
            <a:off x="11225701" y="3943665"/>
            <a:ext cx="594755" cy="848688"/>
          </a:xfrm>
          <a:prstGeom prst="roundRect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0951E29-A1C7-4AC7-8ABB-D994129F9B47}"/>
                  </a:ext>
                </a:extLst>
              </p:cNvPr>
              <p:cNvSpPr txBox="1"/>
              <p:nvPr/>
            </p:nvSpPr>
            <p:spPr>
              <a:xfrm>
                <a:off x="5064064" y="4831964"/>
                <a:ext cx="44403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3200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0951E29-A1C7-4AC7-8ABB-D994129F9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4064" y="4831964"/>
                <a:ext cx="444032" cy="492443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864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209" grpId="0"/>
      <p:bldP spid="193" grpId="0" animBg="1"/>
      <p:bldP spid="4" grpId="0"/>
      <p:bldP spid="171" grpId="0" animBg="1"/>
      <p:bldP spid="192" grpId="0" animBg="1"/>
      <p:bldP spid="194" grpId="0" animBg="1"/>
      <p:bldP spid="203" grpId="0"/>
      <p:bldP spid="205" grpId="0"/>
      <p:bldP spid="206" grpId="0"/>
      <p:bldP spid="207" grpId="0"/>
      <p:bldP spid="208" grpId="0"/>
      <p:bldP spid="6" grpId="0"/>
      <p:bldP spid="212" grpId="0"/>
      <p:bldP spid="213" grpId="0"/>
      <p:bldP spid="214" grpId="0"/>
      <p:bldP spid="215" grpId="0"/>
      <p:bldP spid="79" grpId="0"/>
      <p:bldP spid="85" grpId="0"/>
      <p:bldP spid="9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 107"/>
          <p:cNvSpPr/>
          <p:nvPr/>
        </p:nvSpPr>
        <p:spPr>
          <a:xfrm>
            <a:off x="1109204" y="1376950"/>
            <a:ext cx="1054384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rgbClr val="5050FF"/>
                </a:solidFill>
                <a:latin typeface="Lato Light" panose="020F0302020204030203" pitchFamily="34" charset="0"/>
              </a:rPr>
              <a:t>Sparse code</a:t>
            </a:r>
            <a:r>
              <a:rPr lang="en-US" sz="2600" dirty="0">
                <a:latin typeface="Lato Light" panose="020F0302020204030203" pitchFamily="34" charset="0"/>
              </a:rPr>
              <a:t> corresponding to a </a:t>
            </a:r>
            <a:r>
              <a:rPr lang="en-US" sz="2600" dirty="0">
                <a:solidFill>
                  <a:srgbClr val="00B050"/>
                </a:solidFill>
                <a:latin typeface="Lato Light" panose="020F0302020204030203" pitchFamily="34" charset="0"/>
              </a:rPr>
              <a:t>benign</a:t>
            </a:r>
            <a:r>
              <a:rPr lang="en-US" sz="2600" dirty="0">
                <a:latin typeface="Lato Light" panose="020F0302020204030203" pitchFamily="34" charset="0"/>
              </a:rPr>
              <a:t> instance</a:t>
            </a:r>
          </a:p>
        </p:txBody>
      </p:sp>
      <p:pic>
        <p:nvPicPr>
          <p:cNvPr id="110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871" y="2237062"/>
            <a:ext cx="2030901" cy="15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5" name="Picture 2" descr="See original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55" y="1345385"/>
            <a:ext cx="54864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Rectangle 130"/>
          <p:cNvSpPr/>
          <p:nvPr/>
        </p:nvSpPr>
        <p:spPr>
          <a:xfrm>
            <a:off x="4587591" y="2160059"/>
            <a:ext cx="84368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rgbClr val="5050FF"/>
                </a:solidFill>
                <a:latin typeface="Lato Light" panose="020F0302020204030203" pitchFamily="34" charset="0"/>
              </a:rPr>
              <a:t>Sparse code</a:t>
            </a:r>
            <a:r>
              <a:rPr lang="en-US" sz="2600" dirty="0">
                <a:latin typeface="Lato Light" panose="020F0302020204030203" pitchFamily="34" charset="0"/>
              </a:rPr>
              <a:t> corresponding to a </a:t>
            </a:r>
            <a:r>
              <a:rPr lang="en-US" sz="2600" dirty="0">
                <a:solidFill>
                  <a:srgbClr val="FF0000"/>
                </a:solidFill>
                <a:latin typeface="Lato Light" panose="020F0302020204030203" pitchFamily="34" charset="0"/>
              </a:rPr>
              <a:t>malicious</a:t>
            </a:r>
            <a:r>
              <a:rPr lang="en-US" sz="2600" dirty="0">
                <a:latin typeface="Lato Light" panose="020F0302020204030203" pitchFamily="34" charset="0"/>
              </a:rPr>
              <a:t> instance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10070514" y="3342474"/>
                <a:ext cx="55463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0514" y="3342474"/>
                <a:ext cx="554639" cy="61555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5" name="Picture 1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476" y="3469370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26" y="3469370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878" y="3469370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/>
              <p:cNvSpPr txBox="1"/>
              <p:nvPr/>
            </p:nvSpPr>
            <p:spPr>
              <a:xfrm>
                <a:off x="7923045" y="3334547"/>
                <a:ext cx="38409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4000" b="0" i="1" smtClean="0">
                              <a:latin typeface="Cambria Math" panose="02040503050406030204" pitchFamily="18" charset="0"/>
                            </a:rPr>
                            <m:t>   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138" name="TextBox 1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045" y="3334547"/>
                <a:ext cx="3840923" cy="61555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>
              <a:xfrm>
                <a:off x="7972100" y="2990571"/>
                <a:ext cx="2965363" cy="369332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C00000"/>
                    </a:solidFill>
                    <a:latin typeface="Lato Light" panose="020F0302020204030203" pitchFamily="34" charset="0"/>
                  </a:rPr>
                  <a:t>Overall benign data matrix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100" y="2990571"/>
                <a:ext cx="2965363" cy="369332"/>
              </a:xfrm>
              <a:prstGeom prst="rect">
                <a:avLst/>
              </a:prstGeom>
              <a:blipFill>
                <a:blip r:embed="rId14"/>
                <a:stretch>
                  <a:fillRect l="-1230" t="-9677" b="-22581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0" name="Picture 139"/>
          <p:cNvPicPr>
            <a:picLocks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56191" y="4591252"/>
            <a:ext cx="72000" cy="3839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Rectangle 140"/>
              <p:cNvSpPr/>
              <p:nvPr/>
            </p:nvSpPr>
            <p:spPr>
              <a:xfrm>
                <a:off x="7972100" y="4129704"/>
                <a:ext cx="2264914" cy="369332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C00000"/>
                    </a:solidFill>
                    <a:latin typeface="Lato Light" panose="020F0302020204030203" pitchFamily="34" charset="0"/>
                  </a:rPr>
                  <a:t>Observed instance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1" name="Rectangle 1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100" y="4129704"/>
                <a:ext cx="2264914" cy="369332"/>
              </a:xfrm>
              <a:prstGeom prst="rect">
                <a:avLst/>
              </a:prstGeom>
              <a:blipFill>
                <a:blip r:embed="rId16"/>
                <a:stretch>
                  <a:fillRect l="-536" t="-7937" b="-20635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" name="Rounded Rectangle 141"/>
          <p:cNvSpPr/>
          <p:nvPr/>
        </p:nvSpPr>
        <p:spPr>
          <a:xfrm>
            <a:off x="7785232" y="2839867"/>
            <a:ext cx="3938980" cy="2291117"/>
          </a:xfrm>
          <a:prstGeom prst="roundRect">
            <a:avLst/>
          </a:prstGeom>
          <a:noFill/>
          <a:ln w="28575">
            <a:solidFill>
              <a:srgbClr val="0070C0"/>
            </a:solidFill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Lato Light" panose="020F0302020204030203" pitchFamily="34" charset="0"/>
              </a:rPr>
              <a:t>Time-Delay Embedding</a:t>
            </a:r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59344" y="2987036"/>
            <a:ext cx="2026829" cy="15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8" name="Hexagon 147"/>
          <p:cNvSpPr>
            <a:spLocks noChangeAspect="1"/>
          </p:cNvSpPr>
          <p:nvPr/>
        </p:nvSpPr>
        <p:spPr>
          <a:xfrm rot="5400000">
            <a:off x="3834007" y="2082116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Bent Arrow 7"/>
          <p:cNvSpPr/>
          <p:nvPr/>
        </p:nvSpPr>
        <p:spPr>
          <a:xfrm flipH="1" flipV="1">
            <a:off x="10626493" y="5174350"/>
            <a:ext cx="659942" cy="589538"/>
          </a:xfrm>
          <a:prstGeom prst="ben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9654384" y="5947005"/>
            <a:ext cx="2011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1E6E96"/>
                </a:solidFill>
                <a:latin typeface="Lato Light" panose="020F0302020204030203" pitchFamily="34" charset="0"/>
              </a:rPr>
              <a:t>sparsity threshold</a:t>
            </a:r>
          </a:p>
        </p:txBody>
      </p:sp>
      <p:cxnSp>
        <p:nvCxnSpPr>
          <p:cNvPr id="152" name="Straight Arrow Connector 151"/>
          <p:cNvCxnSpPr/>
          <p:nvPr/>
        </p:nvCxnSpPr>
        <p:spPr>
          <a:xfrm>
            <a:off x="9015591" y="5645602"/>
            <a:ext cx="915704" cy="3269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9" name="Rectangle 158"/>
          <p:cNvSpPr/>
          <p:nvPr/>
        </p:nvSpPr>
        <p:spPr>
          <a:xfrm>
            <a:off x="597405" y="4645400"/>
            <a:ext cx="3832514" cy="1009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Use the concept of reconstruction error to detect abnormality based on the sparse codes</a:t>
            </a:r>
          </a:p>
        </p:txBody>
      </p:sp>
      <p:pic>
        <p:nvPicPr>
          <p:cNvPr id="160" name="Picture 2" descr="See original image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1" y="4012325"/>
            <a:ext cx="822960" cy="82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1" name="Rectangle 160"/>
          <p:cNvSpPr/>
          <p:nvPr/>
        </p:nvSpPr>
        <p:spPr>
          <a:xfrm>
            <a:off x="4844667" y="4810302"/>
            <a:ext cx="2662223" cy="5336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b="1" u="sng" dirty="0">
                <a:solidFill>
                  <a:schemeClr val="tx1"/>
                </a:solidFill>
                <a:latin typeface="Lato Light" panose="020F0302020204030203" pitchFamily="34" charset="0"/>
              </a:rPr>
              <a:t>Lightweight</a:t>
            </a:r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 sparse optimization algorithm</a:t>
            </a: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Sparse representation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Hexagon 34"/>
          <p:cNvSpPr>
            <a:spLocks noChangeAspect="1"/>
          </p:cNvSpPr>
          <p:nvPr/>
        </p:nvSpPr>
        <p:spPr>
          <a:xfrm rot="5400000">
            <a:off x="353765" y="1257412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1221389" y="2193837"/>
            <a:ext cx="330093" cy="1613942"/>
          </a:xfrm>
          <a:prstGeom prst="round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4478589"/>
              </p:ext>
            </p:extLst>
          </p:nvPr>
        </p:nvGraphicFramePr>
        <p:xfrm>
          <a:off x="5422901" y="5370513"/>
          <a:ext cx="3640585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25" name="Equation" r:id="rId20" imgW="2108160" imgH="291960" progId="Equation.DSMT4">
                  <p:embed/>
                </p:oleObj>
              </mc:Choice>
              <mc:Fallback>
                <p:oleObj name="Equation" r:id="rId20" imgW="210816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2901" y="5370513"/>
                        <a:ext cx="3640585" cy="5040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" name="Picture 2" descr="See original image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104" y="2173556"/>
            <a:ext cx="54864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8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4" grpId="0"/>
      <p:bldP spid="138" grpId="0"/>
      <p:bldP spid="139" grpId="0" animBg="1"/>
      <p:bldP spid="141" grpId="0" animBg="1"/>
      <p:bldP spid="142" grpId="0" animBg="1"/>
      <p:bldP spid="148" grpId="0" animBg="1"/>
      <p:bldP spid="8" grpId="0" animBg="1"/>
      <p:bldP spid="151" grpId="0"/>
      <p:bldP spid="159" grpId="0" animBg="1"/>
      <p:bldP spid="161" grpId="0" animBg="1"/>
      <p:bldP spid="3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Decision threshold estimation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554" y="2050523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1" name="Down Arrow 40"/>
          <p:cNvSpPr/>
          <p:nvPr/>
        </p:nvSpPr>
        <p:spPr>
          <a:xfrm rot="16200000" flipH="1">
            <a:off x="2757230" y="2210674"/>
            <a:ext cx="245184" cy="312977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Down Arrow 42"/>
          <p:cNvSpPr/>
          <p:nvPr/>
        </p:nvSpPr>
        <p:spPr>
          <a:xfrm rot="16200000" flipH="1">
            <a:off x="6458200" y="2169138"/>
            <a:ext cx="245184" cy="312977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Sparse representation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331863" y="1388042"/>
                <a:ext cx="55463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1863" y="1388042"/>
                <a:ext cx="554639" cy="61555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825" y="1514938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475" y="1514938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227" y="1514938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184394" y="1380115"/>
                <a:ext cx="38409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4000" b="0" i="1" smtClean="0">
                              <a:latin typeface="Cambria Math" panose="02040503050406030204" pitchFamily="18" charset="0"/>
                            </a:rPr>
                            <m:t>   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4394" y="1380115"/>
                <a:ext cx="3840923" cy="61555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3233449" y="1036139"/>
                <a:ext cx="2965363" cy="369332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C00000"/>
                    </a:solidFill>
                    <a:latin typeface="Lato Light" panose="020F0302020204030203" pitchFamily="34" charset="0"/>
                  </a:rPr>
                  <a:t>Overall benign data matrix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3449" y="1036139"/>
                <a:ext cx="2965363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1022" t="-9524" b="-20635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458419" y="1567587"/>
                <a:ext cx="2264914" cy="369332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C00000"/>
                    </a:solidFill>
                    <a:latin typeface="Lato Light" panose="020F0302020204030203" pitchFamily="34" charset="0"/>
                  </a:rPr>
                  <a:t>Observed instance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419" y="1567587"/>
                <a:ext cx="2264914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267" t="-7937" b="-20635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Down Arrow 33"/>
          <p:cNvSpPr/>
          <p:nvPr/>
        </p:nvSpPr>
        <p:spPr>
          <a:xfrm flipH="1">
            <a:off x="4679303" y="1936919"/>
            <a:ext cx="245184" cy="180000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7151754"/>
              </p:ext>
            </p:extLst>
          </p:nvPr>
        </p:nvGraphicFramePr>
        <p:xfrm>
          <a:off x="3171825" y="2152650"/>
          <a:ext cx="3116263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6" name="Equation" r:id="rId14" imgW="2108160" imgH="291960" progId="Equation.DSMT4">
                  <p:embed/>
                </p:oleObj>
              </mc:Choice>
              <mc:Fallback>
                <p:oleObj name="Equation" r:id="rId14" imgW="210816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1825" y="2152650"/>
                        <a:ext cx="3116263" cy="4333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1340671"/>
              </p:ext>
            </p:extLst>
          </p:nvPr>
        </p:nvGraphicFramePr>
        <p:xfrm>
          <a:off x="6863817" y="1956147"/>
          <a:ext cx="424338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7" name="Equation" r:id="rId16" imgW="2869920" imgH="507960" progId="Equation.DSMT4">
                  <p:embed/>
                </p:oleObj>
              </mc:Choice>
              <mc:Fallback>
                <p:oleObj name="Equation" r:id="rId16" imgW="286992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3817" y="1956147"/>
                        <a:ext cx="4243388" cy="7493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069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Decision threshold estimation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08276" y="2848569"/>
            <a:ext cx="4566413" cy="7180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Use </a:t>
            </a:r>
            <a:r>
              <a:rPr lang="en-US" dirty="0">
                <a:solidFill>
                  <a:srgbClr val="5050FF"/>
                </a:solidFill>
                <a:latin typeface="Lato Light" panose="020F0302020204030203" pitchFamily="34" charset="0"/>
              </a:rPr>
              <a:t>proxy outliers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: based on the computed sparse codes reconstruction errors</a:t>
            </a:r>
          </a:p>
        </p:txBody>
      </p:sp>
      <p:pic>
        <p:nvPicPr>
          <p:cNvPr id="98" name="Picture 2" descr="See original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4" y="2739418"/>
            <a:ext cx="822960" cy="82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ectangle 100"/>
          <p:cNvSpPr/>
          <p:nvPr/>
        </p:nvSpPr>
        <p:spPr>
          <a:xfrm>
            <a:off x="1448299" y="2848570"/>
            <a:ext cx="4809462" cy="7180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Fundamental assumption: we use </a:t>
            </a:r>
            <a:r>
              <a:rPr lang="en-US" dirty="0">
                <a:solidFill>
                  <a:srgbClr val="5050FF"/>
                </a:solidFill>
                <a:latin typeface="Lato Light" panose="020F0302020204030203" pitchFamily="34" charset="0"/>
              </a:rPr>
              <a:t>only benign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traffic data (no malicious training data)</a:t>
            </a:r>
          </a:p>
        </p:txBody>
      </p:sp>
      <p:sp>
        <p:nvSpPr>
          <p:cNvPr id="102" name="Down Arrow 101"/>
          <p:cNvSpPr/>
          <p:nvPr/>
        </p:nvSpPr>
        <p:spPr>
          <a:xfrm rot="16200000" flipH="1">
            <a:off x="6440314" y="3051084"/>
            <a:ext cx="245184" cy="312977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Sparse representation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 descr="See original imag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" t="4460" r="6315" b="6478"/>
          <a:stretch/>
        </p:blipFill>
        <p:spPr bwMode="auto">
          <a:xfrm>
            <a:off x="371378" y="1245172"/>
            <a:ext cx="747158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1109204" y="1376950"/>
                <a:ext cx="10543843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600" dirty="0">
                    <a:latin typeface="Lato Light" panose="020F0302020204030203" pitchFamily="34" charset="0"/>
                  </a:rPr>
                  <a:t>Critical hyper-parameter tuning: decision threshold</a:t>
                </a:r>
                <a:r>
                  <a:rPr lang="el-GR" sz="2600" dirty="0">
                    <a:latin typeface="Lato Light" panose="020F0302020204030203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sz="26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600" dirty="0">
                  <a:latin typeface="Lato Light" panose="020F0302020204030203" pitchFamily="34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204" y="1376950"/>
                <a:ext cx="10543843" cy="492443"/>
              </a:xfrm>
              <a:prstGeom prst="rect">
                <a:avLst/>
              </a:prstGeom>
              <a:blipFill rotWithShape="0">
                <a:blip r:embed="rId8"/>
                <a:stretch>
                  <a:fillRect l="-1040" t="-11111" b="-2963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ounded Rectangle 1"/>
          <p:cNvSpPr/>
          <p:nvPr/>
        </p:nvSpPr>
        <p:spPr>
          <a:xfrm>
            <a:off x="10914911" y="1940293"/>
            <a:ext cx="219456" cy="774309"/>
          </a:xfrm>
          <a:prstGeom prst="roundRect">
            <a:avLst/>
          </a:prstGeom>
          <a:solidFill>
            <a:schemeClr val="accent6">
              <a:lumMod val="75000"/>
              <a:alpha val="21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Down Arrow 15"/>
          <p:cNvSpPr/>
          <p:nvPr/>
        </p:nvSpPr>
        <p:spPr>
          <a:xfrm rot="16200000" flipH="1">
            <a:off x="6458200" y="2169138"/>
            <a:ext cx="245184" cy="312977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736268"/>
              </p:ext>
            </p:extLst>
          </p:nvPr>
        </p:nvGraphicFramePr>
        <p:xfrm>
          <a:off x="3171825" y="2152650"/>
          <a:ext cx="3116263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6" name="Equation" r:id="rId9" imgW="2108160" imgH="291960" progId="Equation.DSMT4">
                  <p:embed/>
                </p:oleObj>
              </mc:Choice>
              <mc:Fallback>
                <p:oleObj name="Equation" r:id="rId9" imgW="210816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1825" y="2152650"/>
                        <a:ext cx="3116263" cy="4333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6540124"/>
              </p:ext>
            </p:extLst>
          </p:nvPr>
        </p:nvGraphicFramePr>
        <p:xfrm>
          <a:off x="6863817" y="1956147"/>
          <a:ext cx="424338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47" name="Equation" r:id="rId11" imgW="2869920" imgH="507960" progId="Equation.DSMT4">
                  <p:embed/>
                </p:oleObj>
              </mc:Choice>
              <mc:Fallback>
                <p:oleObj name="Equation" r:id="rId11" imgW="286992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3817" y="1956147"/>
                        <a:ext cx="4243388" cy="7493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275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01" grpId="0" animBg="1"/>
      <p:bldP spid="10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Decision threshold estimation</a:t>
            </a:r>
          </a:p>
        </p:txBody>
      </p:sp>
      <p:pic>
        <p:nvPicPr>
          <p:cNvPr id="98" name="Picture 2" descr="See original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4" y="2739418"/>
            <a:ext cx="822960" cy="82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ectangle 100"/>
          <p:cNvSpPr/>
          <p:nvPr/>
        </p:nvSpPr>
        <p:spPr>
          <a:xfrm>
            <a:off x="1448299" y="2848570"/>
            <a:ext cx="4809462" cy="7180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Fundamental assumption: we use </a:t>
            </a:r>
            <a:r>
              <a:rPr lang="en-US" dirty="0">
                <a:solidFill>
                  <a:srgbClr val="5050FF"/>
                </a:solidFill>
                <a:latin typeface="Lato Light" panose="020F0302020204030203" pitchFamily="34" charset="0"/>
              </a:rPr>
              <a:t>only benign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traffic data (no malicious training data)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6797624" y="4599538"/>
            <a:ext cx="3619437" cy="763366"/>
          </a:xfrm>
          <a:prstGeom prst="roundRect">
            <a:avLst/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Lato Light" panose="020F0302020204030203" pitchFamily="34" charset="0"/>
              </a:rPr>
              <a:t>Reconstructed version</a:t>
            </a:r>
            <a:endParaRPr kumimoji="0" lang="el-GR" sz="18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18" name="Down Arrow 117"/>
          <p:cNvSpPr/>
          <p:nvPr/>
        </p:nvSpPr>
        <p:spPr>
          <a:xfrm rot="16200000" flipH="1">
            <a:off x="6440313" y="4681040"/>
            <a:ext cx="245184" cy="312977"/>
          </a:xfrm>
          <a:prstGeom prst="downArrow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0" name="Bent Arrow 119"/>
          <p:cNvSpPr/>
          <p:nvPr/>
        </p:nvSpPr>
        <p:spPr>
          <a:xfrm rot="10800000">
            <a:off x="9724361" y="5455353"/>
            <a:ext cx="457638" cy="616969"/>
          </a:xfrm>
          <a:prstGeom prst="bentArrow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1" name="Rounded Rectangle 120"/>
          <p:cNvSpPr/>
          <p:nvPr/>
        </p:nvSpPr>
        <p:spPr>
          <a:xfrm>
            <a:off x="10273190" y="5615537"/>
            <a:ext cx="1431161" cy="38819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RMSE error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Sparse representation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2" descr="See original imag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" t="4460" r="6315" b="6478"/>
          <a:stretch/>
        </p:blipFill>
        <p:spPr bwMode="auto">
          <a:xfrm>
            <a:off x="371378" y="1245172"/>
            <a:ext cx="747158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1109204" y="1376950"/>
                <a:ext cx="10543843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600" dirty="0">
                    <a:latin typeface="Lato Light" panose="020F0302020204030203" pitchFamily="34" charset="0"/>
                  </a:rPr>
                  <a:t>Critical hyper-parameter tuning: decision threshold</a:t>
                </a:r>
                <a:r>
                  <a:rPr lang="el-GR" sz="2600" dirty="0">
                    <a:latin typeface="Lato Light" panose="020F0302020204030203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sz="26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600" dirty="0">
                  <a:latin typeface="Lato Light" panose="020F0302020204030203" pitchFamily="34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204" y="1376950"/>
                <a:ext cx="10543843" cy="492443"/>
              </a:xfrm>
              <a:prstGeom prst="rect">
                <a:avLst/>
              </a:prstGeom>
              <a:blipFill rotWithShape="0">
                <a:blip r:embed="rId11"/>
                <a:stretch>
                  <a:fillRect l="-1040" t="-11111" b="-2963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Picture 4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50" name="Rounded Rectangle 49"/>
          <p:cNvSpPr/>
          <p:nvPr/>
        </p:nvSpPr>
        <p:spPr>
          <a:xfrm>
            <a:off x="539552" y="3777994"/>
            <a:ext cx="864095" cy="579852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84" y="3927722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45" y="3927722"/>
            <a:ext cx="58923" cy="3134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40" y="3923075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5031" y="3922339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7129" y="3919593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7" name="TextBox 56"/>
          <p:cNvSpPr txBox="1"/>
          <p:nvPr/>
        </p:nvSpPr>
        <p:spPr>
          <a:xfrm>
            <a:off x="441283" y="4429854"/>
            <a:ext cx="1457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en-US" sz="1400" b="1" dirty="0">
                <a:solidFill>
                  <a:prstClr val="black"/>
                </a:solidFill>
                <a:latin typeface="Lato Light" panose="020F0302020204030203" pitchFamily="34" charset="0"/>
                <a:ea typeface="ＭＳ Ｐゴシック" charset="-128"/>
              </a:rPr>
              <a:t>matrix </a:t>
            </a:r>
            <a:r>
              <a:rPr lang="en-US" sz="1400" b="1" i="1" dirty="0">
                <a:solidFill>
                  <a:prstClr val="black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V</a:t>
            </a:r>
            <a:r>
              <a:rPr lang="en-US" sz="1400" b="1" dirty="0">
                <a:solidFill>
                  <a:prstClr val="black"/>
                </a:solidFill>
                <a:latin typeface="Lato Light" panose="020F0302020204030203" pitchFamily="34" charset="0"/>
                <a:ea typeface="ＭＳ Ｐゴシック" charset="-128"/>
              </a:rPr>
              <a:t> with all </a:t>
            </a:r>
          </a:p>
          <a:p>
            <a:pPr algn="ctr" fontAlgn="base">
              <a:spcAft>
                <a:spcPct val="0"/>
              </a:spcAft>
            </a:pPr>
            <a:r>
              <a:rPr lang="en-US" sz="1400" b="1" dirty="0">
                <a:solidFill>
                  <a:prstClr val="black"/>
                </a:solidFill>
                <a:latin typeface="Lato Light" panose="020F0302020204030203" pitchFamily="34" charset="0"/>
                <a:ea typeface="ＭＳ Ｐゴシック" charset="-128"/>
              </a:rPr>
              <a:t>benign instances</a:t>
            </a:r>
            <a:endParaRPr lang="el-GR" sz="1400" b="1" i="1" dirty="0">
              <a:solidFill>
                <a:srgbClr val="C0504D">
                  <a:lumMod val="50000"/>
                </a:srgbClr>
              </a:solidFill>
              <a:latin typeface="Lato Light" panose="020F0302020204030203" pitchFamily="34" charset="0"/>
              <a:ea typeface="ＭＳ Ｐゴシック" charset="-128"/>
            </a:endParaRPr>
          </a:p>
        </p:txBody>
      </p:sp>
      <p:sp>
        <p:nvSpPr>
          <p:cNvPr id="58" name="Down Arrow 57"/>
          <p:cNvSpPr/>
          <p:nvPr/>
        </p:nvSpPr>
        <p:spPr>
          <a:xfrm rot="18802408" flipH="1">
            <a:off x="2337959" y="3937912"/>
            <a:ext cx="245184" cy="650651"/>
          </a:xfrm>
          <a:prstGeom prst="downArrow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Bent Arrow 58"/>
          <p:cNvSpPr/>
          <p:nvPr/>
        </p:nvSpPr>
        <p:spPr>
          <a:xfrm rot="5400000">
            <a:off x="4755505" y="3975272"/>
            <a:ext cx="457638" cy="616969"/>
          </a:xfrm>
          <a:prstGeom prst="bentArrow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Object 59"/>
              <p:cNvSpPr txBox="1"/>
              <p:nvPr/>
            </p:nvSpPr>
            <p:spPr bwMode="auto">
              <a:xfrm>
                <a:off x="4772025" y="3697288"/>
                <a:ext cx="265113" cy="3254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Object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2025" y="3697288"/>
                <a:ext cx="265113" cy="325437"/>
              </a:xfrm>
              <a:prstGeom prst="rect">
                <a:avLst/>
              </a:prstGeom>
              <a:blipFill>
                <a:blip r:embed="rId15"/>
                <a:stretch>
                  <a:fillRect r="-232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angle 60"/>
          <p:cNvSpPr/>
          <p:nvPr/>
        </p:nvSpPr>
        <p:spPr>
          <a:xfrm>
            <a:off x="6808276" y="2848569"/>
            <a:ext cx="4566413" cy="7180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Use </a:t>
            </a:r>
            <a:r>
              <a:rPr lang="en-US" dirty="0">
                <a:solidFill>
                  <a:srgbClr val="5050FF"/>
                </a:solidFill>
                <a:latin typeface="Lato Light" panose="020F0302020204030203" pitchFamily="34" charset="0"/>
              </a:rPr>
              <a:t>proxy outliers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: based on the computed sparse codes reconstruction errors</a:t>
            </a:r>
          </a:p>
        </p:txBody>
      </p:sp>
      <p:sp>
        <p:nvSpPr>
          <p:cNvPr id="62" name="Down Arrow 61"/>
          <p:cNvSpPr/>
          <p:nvPr/>
        </p:nvSpPr>
        <p:spPr>
          <a:xfrm rot="16200000" flipH="1">
            <a:off x="6440314" y="3051084"/>
            <a:ext cx="245184" cy="312977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Down Arrow 34"/>
          <p:cNvSpPr/>
          <p:nvPr/>
        </p:nvSpPr>
        <p:spPr>
          <a:xfrm rot="16200000" flipH="1">
            <a:off x="6458200" y="2169138"/>
            <a:ext cx="245184" cy="312977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695630"/>
              </p:ext>
            </p:extLst>
          </p:nvPr>
        </p:nvGraphicFramePr>
        <p:xfrm>
          <a:off x="3171825" y="2152650"/>
          <a:ext cx="3116263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83" name="Equation" r:id="rId16" imgW="2108160" imgH="291960" progId="Equation.DSMT4">
                  <p:embed/>
                </p:oleObj>
              </mc:Choice>
              <mc:Fallback>
                <p:oleObj name="Equation" r:id="rId16" imgW="210816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1825" y="2152650"/>
                        <a:ext cx="3116263" cy="43338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2736313"/>
              </p:ext>
            </p:extLst>
          </p:nvPr>
        </p:nvGraphicFramePr>
        <p:xfrm>
          <a:off x="6863817" y="1956147"/>
          <a:ext cx="424338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84" name="Equation" r:id="rId18" imgW="2869920" imgH="507960" progId="Equation.DSMT4">
                  <p:embed/>
                </p:oleObj>
              </mc:Choice>
              <mc:Fallback>
                <p:oleObj name="Equation" r:id="rId18" imgW="286992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3817" y="1956147"/>
                        <a:ext cx="4243388" cy="7493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ounded Rectangle 39"/>
          <p:cNvSpPr/>
          <p:nvPr/>
        </p:nvSpPr>
        <p:spPr>
          <a:xfrm>
            <a:off x="10914911" y="1940293"/>
            <a:ext cx="219456" cy="774309"/>
          </a:xfrm>
          <a:prstGeom prst="roundRect">
            <a:avLst/>
          </a:prstGeom>
          <a:solidFill>
            <a:schemeClr val="accent6">
              <a:lumMod val="75000"/>
              <a:alpha val="21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40"/>
              <p:cNvSpPr txBox="1"/>
              <p:nvPr/>
            </p:nvSpPr>
            <p:spPr bwMode="auto">
              <a:xfrm>
                <a:off x="2954338" y="4633913"/>
                <a:ext cx="3303587" cy="471487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𝐜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</m:t>
                          </m:r>
                        </m:fName>
                        <m:e>
                          <m:limLow>
                            <m:limLow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𝐜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lim>
                          </m:limLow>
                        </m:e>
                      </m:func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̃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𝐕</m:t>
                                  </m:r>
                                </m:e>
                              </m:acc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𝐜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𝐜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Object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4338" y="4633913"/>
                <a:ext cx="3303587" cy="47148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Object 63"/>
              <p:cNvSpPr txBox="1"/>
              <p:nvPr/>
            </p:nvSpPr>
            <p:spPr bwMode="auto">
              <a:xfrm>
                <a:off x="9421813" y="4806950"/>
                <a:ext cx="731837" cy="358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𝐲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𝐕</m:t>
                          </m:r>
                        </m:e>
                      </m:acc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𝐜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" name="Object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21813" y="4806950"/>
                <a:ext cx="731837" cy="358775"/>
              </a:xfrm>
              <a:prstGeom prst="rect">
                <a:avLst/>
              </a:prstGeom>
              <a:blipFill>
                <a:blip r:embed="rId21"/>
                <a:stretch>
                  <a:fillRect t="-1724" r="-1583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3599358"/>
              </p:ext>
            </p:extLst>
          </p:nvPr>
        </p:nvGraphicFramePr>
        <p:xfrm>
          <a:off x="6856633" y="5554103"/>
          <a:ext cx="2776537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85" name="Equation" r:id="rId22" imgW="1879560" imgH="545760" progId="Equation.DSMT4">
                  <p:embed/>
                </p:oleObj>
              </mc:Choice>
              <mc:Fallback>
                <p:oleObj name="Equation" r:id="rId22" imgW="1879560" imgH="545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6633" y="5554103"/>
                        <a:ext cx="2776537" cy="81121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3B75C3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953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0.0125 L 0.02956 0.03681 C 0.03568 0.04792 0.04505 0.05394 0.05469 0.05394 C 0.06576 0.05394 0.07435 0.04792 0.08073 0.03681 L 0.11055 -0.0125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1" y="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0.06706 0.04005 C 0.08099 0.04908 0.10208 0.05394 0.12409 0.05394 C 0.14896 0.05394 0.16901 0.04908 0.18294 0.04005 L 0.25 -1.85185E-6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0.06705 0.04004 C 0.08099 0.04907 0.10208 0.05393 0.12396 0.05393 C 0.14896 0.05393 0.16901 0.04907 0.18294 0.04004 L 0.25 2.59259E-6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L 0.06706 0.04004 C 0.08099 0.04907 0.10209 0.05393 0.12396 0.05393 C 0.14896 0.05393 0.16902 0.04907 0.18295 0.04004 L 0.25 4.07407E-6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06706 0.04005 C 0.08099 0.04908 0.10209 0.05394 0.12396 0.05394 C 0.14896 0.05394 0.16901 0.04908 0.18295 0.04005 L 0.25 -4.44444E-6 " pathEditMode="relative" rAng="0" ptsTypes="AAAAA">
                                      <p:cBhvr>
                                        <p:cTn id="1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0.06705 0.04004 C 0.08099 0.04907 0.10208 0.05393 0.12396 0.05393 C 0.14896 0.05393 0.16901 0.04907 0.18294 0.04004 L 0.25 4.44444E-6 " pathEditMode="relative" rAng="0" ptsTypes="AAAAA">
                                      <p:cBhvr>
                                        <p:cTn id="2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18" grpId="0" animBg="1"/>
      <p:bldP spid="120" grpId="0" animBg="1"/>
      <p:bldP spid="121" grpId="0" animBg="1"/>
      <p:bldP spid="121" grpId="1" animBg="1"/>
      <p:bldP spid="50" grpId="0" animBg="1"/>
      <p:bldP spid="57" grpId="0"/>
      <p:bldP spid="58" grpId="0" animBg="1"/>
      <p:bldP spid="5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Decision threshold estimation</a:t>
            </a: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Sparse representation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pic>
        <p:nvPicPr>
          <p:cNvPr id="7170" name="Picture 2" descr="IQ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6" b="6845"/>
          <a:stretch/>
        </p:blipFill>
        <p:spPr bwMode="auto">
          <a:xfrm>
            <a:off x="5301132" y="3957914"/>
            <a:ext cx="3993602" cy="2666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7645562" y="5133628"/>
            <a:ext cx="361507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8007069" y="4941267"/>
            <a:ext cx="99117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>
                <a:solidFill>
                  <a:srgbClr val="00B050"/>
                </a:solidFill>
                <a:latin typeface="Lato Light" panose="020F0302020204030203" pitchFamily="34" charset="0"/>
              </a:rPr>
              <a:t>Median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7603934" y="5307461"/>
            <a:ext cx="169200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496465" y="4366321"/>
            <a:ext cx="298800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186257" y="5115100"/>
            <a:ext cx="144060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>
                <a:solidFill>
                  <a:srgbClr val="00B050"/>
                </a:solidFill>
                <a:latin typeface="Lato Light" panose="020F0302020204030203" pitchFamily="34" charset="0"/>
              </a:rPr>
              <a:t>1</a:t>
            </a:r>
            <a:r>
              <a:rPr lang="en-US" sz="1900" b="1" baseline="30000" dirty="0">
                <a:solidFill>
                  <a:srgbClr val="00B050"/>
                </a:solidFill>
                <a:latin typeface="Lato Light" panose="020F0302020204030203" pitchFamily="34" charset="0"/>
              </a:rPr>
              <a:t>st</a:t>
            </a:r>
            <a:r>
              <a:rPr lang="en-US" sz="1900" b="1" dirty="0">
                <a:solidFill>
                  <a:srgbClr val="00B050"/>
                </a:solidFill>
                <a:latin typeface="Lato Light" panose="020F0302020204030203" pitchFamily="34" charset="0"/>
              </a:rPr>
              <a:t> Quartile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186257" y="4715588"/>
            <a:ext cx="144060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>
                <a:solidFill>
                  <a:srgbClr val="00B050"/>
                </a:solidFill>
                <a:latin typeface="Lato Light" panose="020F0302020204030203" pitchFamily="34" charset="0"/>
              </a:rPr>
              <a:t>3</a:t>
            </a:r>
            <a:r>
              <a:rPr lang="en-US" sz="1900" b="1" baseline="30000" dirty="0">
                <a:solidFill>
                  <a:srgbClr val="00B050"/>
                </a:solidFill>
                <a:latin typeface="Lato Light" panose="020F0302020204030203" pitchFamily="34" charset="0"/>
              </a:rPr>
              <a:t>rd</a:t>
            </a:r>
            <a:r>
              <a:rPr lang="en-US" sz="1900" b="1" dirty="0">
                <a:solidFill>
                  <a:srgbClr val="00B050"/>
                </a:solidFill>
                <a:latin typeface="Lato Light" panose="020F0302020204030203" pitchFamily="34" charset="0"/>
              </a:rPr>
              <a:t> Quartile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7602383" y="4911359"/>
            <a:ext cx="169200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0302678" y="3993184"/>
                <a:ext cx="1692000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900" b="1" dirty="0">
                    <a:solidFill>
                      <a:srgbClr val="00B050"/>
                    </a:solidFill>
                    <a:latin typeface="Lato Light" panose="020F0302020204030203" pitchFamily="34" charset="0"/>
                  </a:rPr>
                  <a:t>Upper</a:t>
                </a:r>
              </a:p>
              <a:p>
                <a:pPr algn="ctr"/>
                <a:r>
                  <a:rPr lang="en-US" sz="2000" b="1" i="1" dirty="0">
                    <a:solidFill>
                      <a:srgbClr val="00B050"/>
                    </a:solidFill>
                    <a:latin typeface="Lato Light" panose="020F0302020204030203" pitchFamily="34" charset="0"/>
                    <a:sym typeface="Wingdings" panose="05000000000000000000" pitchFamily="2" charset="2"/>
                  </a:rPr>
                  <a:t>Q</a:t>
                </a:r>
                <a:r>
                  <a:rPr lang="en-US" sz="2000" b="1" i="1" baseline="-25000" dirty="0">
                    <a:solidFill>
                      <a:srgbClr val="00B050"/>
                    </a:solidFill>
                    <a:latin typeface="Lato Light" panose="020F0302020204030203" pitchFamily="34" charset="0"/>
                    <a:sym typeface="Wingdings" panose="05000000000000000000" pitchFamily="2" charset="2"/>
                  </a:rPr>
                  <a:t>3  </a:t>
                </a:r>
                <a:r>
                  <a:rPr lang="en-US" sz="2000" b="1" i="1" dirty="0">
                    <a:solidFill>
                      <a:srgbClr val="00B050"/>
                    </a:solidFill>
                    <a:latin typeface="Lato Light" panose="020F0302020204030203" pitchFamily="34" charset="0"/>
                    <a:sym typeface="Wingdings" panose="05000000000000000000" pitchFamily="2" charset="2"/>
                  </a:rPr>
                  <a:t>+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2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𝜌</m:t>
                    </m:r>
                    <m:r>
                      <a:rPr lang="en-US" sz="20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∙</m:t>
                    </m:r>
                  </m:oMath>
                </a14:m>
                <a:r>
                  <a:rPr lang="en-US" sz="2000" b="1" i="1" dirty="0">
                    <a:solidFill>
                      <a:srgbClr val="00B050"/>
                    </a:solidFill>
                    <a:latin typeface="Lato Light" panose="020F0302020204030203" pitchFamily="34" charset="0"/>
                    <a:sym typeface="Wingdings" panose="05000000000000000000" pitchFamily="2" charset="2"/>
                  </a:rPr>
                  <a:t>IQR</a:t>
                </a:r>
                <a:endParaRPr lang="en-US" sz="1900" b="1" dirty="0">
                  <a:solidFill>
                    <a:srgbClr val="00B050"/>
                  </a:solidFill>
                  <a:latin typeface="Lato Light" panose="020F0302020204030203" pitchFamily="34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2678" y="3993184"/>
                <a:ext cx="1692000" cy="692497"/>
              </a:xfrm>
              <a:prstGeom prst="rect">
                <a:avLst/>
              </a:prstGeom>
              <a:blipFill rotWithShape="0">
                <a:blip r:embed="rId5"/>
                <a:stretch>
                  <a:fillRect t="-4386" b="-1403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0302678" y="5465633"/>
                <a:ext cx="1692000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900" b="1" dirty="0">
                    <a:solidFill>
                      <a:srgbClr val="00B050"/>
                    </a:solidFill>
                    <a:latin typeface="Lato Light" panose="020F0302020204030203" pitchFamily="34" charset="0"/>
                  </a:rPr>
                  <a:t>Lower</a:t>
                </a:r>
              </a:p>
              <a:p>
                <a:pPr algn="ctr"/>
                <a:r>
                  <a:rPr lang="en-US" sz="2000" b="1" i="1" dirty="0">
                    <a:solidFill>
                      <a:srgbClr val="00B050"/>
                    </a:solidFill>
                    <a:latin typeface="Lato Light" panose="020F0302020204030203" pitchFamily="34" charset="0"/>
                    <a:sym typeface="Wingdings" panose="05000000000000000000" pitchFamily="2" charset="2"/>
                  </a:rPr>
                  <a:t>Q</a:t>
                </a:r>
                <a:r>
                  <a:rPr lang="en-US" sz="2000" b="1" i="1" baseline="-25000" dirty="0">
                    <a:solidFill>
                      <a:srgbClr val="00B050"/>
                    </a:solidFill>
                    <a:latin typeface="Lato Light" panose="020F0302020204030203" pitchFamily="34" charset="0"/>
                    <a:sym typeface="Wingdings" panose="05000000000000000000" pitchFamily="2" charset="2"/>
                  </a:rPr>
                  <a:t>1  </a:t>
                </a:r>
                <a:r>
                  <a:rPr lang="en-US" sz="2000" b="1" i="1" dirty="0">
                    <a:solidFill>
                      <a:srgbClr val="00B050"/>
                    </a:solidFill>
                    <a:latin typeface="Lato Light" panose="020F0302020204030203" pitchFamily="34" charset="0"/>
                    <a:sym typeface="Wingdings" panose="05000000000000000000" pitchFamily="2" charset="2"/>
                  </a:rPr>
                  <a:t>-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sz="20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𝜌</m:t>
                    </m:r>
                    <m:r>
                      <a:rPr lang="en-US" sz="20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∙</m:t>
                    </m:r>
                  </m:oMath>
                </a14:m>
                <a:r>
                  <a:rPr lang="en-US" sz="2000" b="1" i="1" dirty="0">
                    <a:solidFill>
                      <a:srgbClr val="00B050"/>
                    </a:solidFill>
                    <a:latin typeface="Lato Light" panose="020F0302020204030203" pitchFamily="34" charset="0"/>
                    <a:sym typeface="Wingdings" panose="05000000000000000000" pitchFamily="2" charset="2"/>
                  </a:rPr>
                  <a:t>IQR</a:t>
                </a:r>
                <a:endParaRPr lang="en-US" sz="1900" b="1" dirty="0">
                  <a:solidFill>
                    <a:srgbClr val="00B050"/>
                  </a:solidFill>
                  <a:latin typeface="Lato Light" panose="020F0302020204030203" pitchFamily="34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2678" y="5465633"/>
                <a:ext cx="1692000" cy="692497"/>
              </a:xfrm>
              <a:prstGeom prst="rect">
                <a:avLst/>
              </a:prstGeom>
              <a:blipFill rotWithShape="0">
                <a:blip r:embed="rId6"/>
                <a:stretch>
                  <a:fillRect t="-4425" b="-15044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Connector 53"/>
          <p:cNvCxnSpPr/>
          <p:nvPr/>
        </p:nvCxnSpPr>
        <p:spPr>
          <a:xfrm>
            <a:off x="7490547" y="5672956"/>
            <a:ext cx="298800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6145625" y="3938321"/>
            <a:ext cx="2381693" cy="381148"/>
          </a:xfrm>
          <a:prstGeom prst="roundRect">
            <a:avLst/>
          </a:prstGeom>
          <a:solidFill>
            <a:srgbClr val="FF52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6" name="Rounded Rectangle 55"/>
          <p:cNvSpPr/>
          <p:nvPr/>
        </p:nvSpPr>
        <p:spPr>
          <a:xfrm>
            <a:off x="6145625" y="5723380"/>
            <a:ext cx="2381693" cy="909241"/>
          </a:xfrm>
          <a:prstGeom prst="roundRect">
            <a:avLst/>
          </a:prstGeom>
          <a:solidFill>
            <a:srgbClr val="FF52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9" name="TextBox 58"/>
          <p:cNvSpPr txBox="1"/>
          <p:nvPr/>
        </p:nvSpPr>
        <p:spPr>
          <a:xfrm>
            <a:off x="8610274" y="3096400"/>
            <a:ext cx="3111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1E6E96"/>
                </a:solidFill>
                <a:latin typeface="Lato Light" panose="020F0302020204030203" pitchFamily="34" charset="0"/>
              </a:rPr>
              <a:t>Rejection rate: percentage of instances that are within the non-extreme limits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H="1" flipV="1">
            <a:off x="10258767" y="3933837"/>
            <a:ext cx="720360" cy="4704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0979126" y="4335082"/>
            <a:ext cx="361507" cy="360000"/>
          </a:xfrm>
          <a:prstGeom prst="ellipse">
            <a:avLst/>
          </a:prstGeom>
          <a:solidFill>
            <a:schemeClr val="accent1">
              <a:alpha val="31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2" name="Oval 61"/>
          <p:cNvSpPr/>
          <p:nvPr/>
        </p:nvSpPr>
        <p:spPr>
          <a:xfrm>
            <a:off x="10967924" y="5811881"/>
            <a:ext cx="361507" cy="360000"/>
          </a:xfrm>
          <a:prstGeom prst="ellipse">
            <a:avLst/>
          </a:prstGeom>
          <a:solidFill>
            <a:schemeClr val="accent1">
              <a:alpha val="31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63" name="Straight Connector 62"/>
          <p:cNvCxnSpPr/>
          <p:nvPr/>
        </p:nvCxnSpPr>
        <p:spPr>
          <a:xfrm>
            <a:off x="5263439" y="5306352"/>
            <a:ext cx="169200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261888" y="4910250"/>
            <a:ext cx="1692000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639912" y="4932320"/>
            <a:ext cx="0" cy="360000"/>
          </a:xfrm>
          <a:prstGeom prst="straightConnector1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2785739" y="4681932"/>
            <a:ext cx="281681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 err="1">
                <a:solidFill>
                  <a:srgbClr val="00B050"/>
                </a:solidFill>
                <a:latin typeface="Lato Light" panose="020F0302020204030203" pitchFamily="34" charset="0"/>
              </a:rPr>
              <a:t>Interquantile</a:t>
            </a:r>
            <a:r>
              <a:rPr lang="en-US" sz="1900" b="1" dirty="0">
                <a:solidFill>
                  <a:srgbClr val="00B050"/>
                </a:solidFill>
                <a:latin typeface="Lato Light" panose="020F0302020204030203" pitchFamily="34" charset="0"/>
              </a:rPr>
              <a:t> range</a:t>
            </a:r>
          </a:p>
          <a:p>
            <a:pPr algn="ctr"/>
            <a:r>
              <a:rPr lang="en-US" sz="1900" b="1" dirty="0">
                <a:solidFill>
                  <a:srgbClr val="00B050"/>
                </a:solidFill>
                <a:latin typeface="Lato Light" panose="020F0302020204030203" pitchFamily="34" charset="0"/>
              </a:rPr>
              <a:t>IQR = </a:t>
            </a:r>
            <a:r>
              <a:rPr lang="en-US" sz="2000" b="1" i="1" dirty="0">
                <a:solidFill>
                  <a:srgbClr val="00B050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Q</a:t>
            </a:r>
            <a:r>
              <a:rPr lang="en-US" sz="2000" b="1" i="1" baseline="-25000" dirty="0">
                <a:solidFill>
                  <a:srgbClr val="00B050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3  </a:t>
            </a:r>
            <a:r>
              <a:rPr lang="en-US" sz="2000" b="1" i="1" dirty="0">
                <a:solidFill>
                  <a:srgbClr val="00B050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-</a:t>
            </a:r>
            <a:r>
              <a:rPr lang="en-US" sz="1900" b="1" dirty="0">
                <a:solidFill>
                  <a:srgbClr val="00B050"/>
                </a:solidFill>
                <a:latin typeface="Lato Light" panose="020F0302020204030203" pitchFamily="34" charset="0"/>
              </a:rPr>
              <a:t> </a:t>
            </a:r>
            <a:r>
              <a:rPr lang="en-US" sz="2000" b="1" i="1" dirty="0">
                <a:solidFill>
                  <a:srgbClr val="00B050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Q</a:t>
            </a:r>
            <a:r>
              <a:rPr lang="en-US" sz="2000" b="1" i="1" baseline="-25000" dirty="0">
                <a:solidFill>
                  <a:srgbClr val="00B050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1</a:t>
            </a:r>
            <a:endParaRPr lang="en-US" sz="1900" b="1" dirty="0">
              <a:solidFill>
                <a:srgbClr val="00B050"/>
              </a:solidFill>
              <a:latin typeface="Lato Light" panose="020F0302020204030203" pitchFamily="34" charset="0"/>
            </a:endParaRP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99" y="1739887"/>
            <a:ext cx="2347393" cy="1760545"/>
          </a:xfrm>
          <a:prstGeom prst="rect">
            <a:avLst/>
          </a:prstGeom>
        </p:spPr>
      </p:pic>
      <p:sp>
        <p:nvSpPr>
          <p:cNvPr id="71" name="Right Arrow 70"/>
          <p:cNvSpPr/>
          <p:nvPr/>
        </p:nvSpPr>
        <p:spPr>
          <a:xfrm>
            <a:off x="2949498" y="2075631"/>
            <a:ext cx="800100" cy="64008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3908622" y="1601572"/>
            <a:ext cx="4176251" cy="15881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Lato Light" panose="020F0302020204030203" pitchFamily="34" charset="0"/>
              </a:rPr>
              <a:t>Compute the lower quartile </a:t>
            </a:r>
            <a:r>
              <a:rPr lang="en-US" sz="2000" i="1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Q</a:t>
            </a:r>
            <a:r>
              <a:rPr lang="en-US" sz="2000" i="1" baseline="-25000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1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Lato Light" panose="020F0302020204030203" pitchFamily="34" charset="0"/>
              </a:rPr>
              <a:t>Compute the upper quartile </a:t>
            </a:r>
            <a:r>
              <a:rPr lang="en-US" sz="2000" i="1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Q</a:t>
            </a:r>
            <a:r>
              <a:rPr lang="en-US" sz="2000" i="1" baseline="-25000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3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Lato Light" panose="020F0302020204030203" pitchFamily="34" charset="0"/>
              </a:rPr>
              <a:t>Compute the inter-quartile range </a:t>
            </a:r>
            <a:r>
              <a:rPr lang="en-US" sz="2000" i="1" dirty="0">
                <a:latin typeface="Lato Light" panose="020F0302020204030203" pitchFamily="34" charset="0"/>
              </a:rPr>
              <a:t>IQR=</a:t>
            </a:r>
            <a:r>
              <a:rPr lang="en-US" sz="2000" i="1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 Q</a:t>
            </a:r>
            <a:r>
              <a:rPr lang="en-US" sz="2000" i="1" baseline="-25000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3</a:t>
            </a:r>
            <a:r>
              <a:rPr lang="en-US" sz="2000" i="1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-Q</a:t>
            </a:r>
            <a:r>
              <a:rPr lang="en-US" sz="2000" i="1" baseline="-25000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1</a:t>
            </a:r>
            <a:endParaRPr lang="en-US" sz="2000" i="1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>
              <a:xfrm>
                <a:off x="382279" y="1213071"/>
                <a:ext cx="2799164" cy="40011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/>
                <a:r>
                  <a:rPr lang="en-US" sz="2000" dirty="0">
                    <a:latin typeface="Lato Light" panose="020F0302020204030203" pitchFamily="34" charset="0"/>
                  </a:rPr>
                  <a:t>Estimated RMS errors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dirty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</m:acc>
                  </m:oMath>
                </a14:m>
                <a:endParaRPr lang="en-US" sz="2000" b="1" i="1" dirty="0"/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79" y="1213071"/>
                <a:ext cx="2799164" cy="400110"/>
              </a:xfrm>
              <a:prstGeom prst="rect">
                <a:avLst/>
              </a:prstGeom>
              <a:blipFill rotWithShape="0">
                <a:blip r:embed="rId8"/>
                <a:stretch>
                  <a:fillRect l="-1957" t="-11940" r="-10000" b="-2089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986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4" grpId="0"/>
      <p:bldP spid="45" grpId="0"/>
      <p:bldP spid="52" grpId="0"/>
      <p:bldP spid="53" grpId="0"/>
      <p:bldP spid="55" grpId="0" animBg="1"/>
      <p:bldP spid="56" grpId="0" animBg="1"/>
      <p:bldP spid="59" grpId="0"/>
      <p:bldP spid="5" grpId="0" animBg="1"/>
      <p:bldP spid="62" grpId="0" animBg="1"/>
      <p:bldP spid="68" grpId="0"/>
      <p:bldP spid="71" grpId="0" animBg="1"/>
      <p:bldP spid="7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2403866" y="3784322"/>
            <a:ext cx="8677080" cy="2747344"/>
          </a:xfrm>
          <a:prstGeom prst="round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Decision threshold estimation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2403866" y="3794939"/>
            <a:ext cx="2966642" cy="413593"/>
          </a:xfrm>
          <a:prstGeom prst="round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Lato Light" panose="020F0302020204030203" pitchFamily="34" charset="0"/>
              </a:rPr>
              <a:t>Hyper-parameter tuning</a:t>
            </a:r>
            <a:endParaRPr kumimoji="0" lang="el-GR" sz="20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2638824" y="4912142"/>
            <a:ext cx="1962987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302020204030203" pitchFamily="34" charset="0"/>
              </a:rPr>
              <a:t>All benign training data</a:t>
            </a:r>
            <a:endParaRPr lang="en-US" sz="2000" b="1" i="1" dirty="0"/>
          </a:p>
        </p:txBody>
      </p:sp>
      <p:sp>
        <p:nvSpPr>
          <p:cNvPr id="131" name="Rectangle 130"/>
          <p:cNvSpPr/>
          <p:nvPr/>
        </p:nvSpPr>
        <p:spPr>
          <a:xfrm>
            <a:off x="5592695" y="4907256"/>
            <a:ext cx="2087139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Lato Light" panose="020F0302020204030203" pitchFamily="34" charset="0"/>
              </a:rPr>
              <a:t>Proxy outliers estimation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8527283" y="4256955"/>
            <a:ext cx="1681303" cy="4972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8527283" y="5830230"/>
            <a:ext cx="759078" cy="494672"/>
          </a:xfrm>
          <a:prstGeom prst="rect">
            <a:avLst/>
          </a:prstGeom>
          <a:solidFill>
            <a:srgbClr val="FF5200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620317" y="4483523"/>
                <a:ext cx="2693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0317" y="4483523"/>
                <a:ext cx="269304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7273" r="-25000" b="-655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/>
              <p:cNvSpPr txBox="1"/>
              <p:nvPr/>
            </p:nvSpPr>
            <p:spPr>
              <a:xfrm>
                <a:off x="9152041" y="4320926"/>
                <a:ext cx="4317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41" name="TextBox 1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2041" y="4320926"/>
                <a:ext cx="431785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5493" r="-1408" b="-1000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8658869" y="5892900"/>
                <a:ext cx="4959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8869" y="5892900"/>
                <a:ext cx="495905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3415" r="-1220" b="-1000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" name="TextBox 142"/>
          <p:cNvSpPr txBox="1"/>
          <p:nvPr/>
        </p:nvSpPr>
        <p:spPr>
          <a:xfrm>
            <a:off x="7811996" y="3852054"/>
            <a:ext cx="3111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B050"/>
                </a:solidFill>
                <a:latin typeface="Lato Light" panose="020F0302020204030203" pitchFamily="34" charset="0"/>
              </a:rPr>
              <a:t>Benign training data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7969071" y="5434074"/>
            <a:ext cx="3111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Lato Light" panose="020F0302020204030203" pitchFamily="34" charset="0"/>
              </a:rPr>
              <a:t>Malicious training data</a:t>
            </a:r>
          </a:p>
        </p:txBody>
      </p:sp>
      <p:cxnSp>
        <p:nvCxnSpPr>
          <p:cNvPr id="145" name="Straight Arrow Connector 144"/>
          <p:cNvCxnSpPr>
            <a:stCxn id="131" idx="3"/>
          </p:cNvCxnSpPr>
          <p:nvPr/>
        </p:nvCxnSpPr>
        <p:spPr>
          <a:xfrm flipV="1">
            <a:off x="7679834" y="4668190"/>
            <a:ext cx="847449" cy="593009"/>
          </a:xfrm>
          <a:prstGeom prst="straightConnector1">
            <a:avLst/>
          </a:prstGeom>
          <a:ln w="34925">
            <a:solidFill>
              <a:srgbClr val="00B050"/>
            </a:solidFill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>
            <a:stCxn id="131" idx="3"/>
            <a:endCxn id="138" idx="1"/>
          </p:cNvCxnSpPr>
          <p:nvPr/>
        </p:nvCxnSpPr>
        <p:spPr>
          <a:xfrm>
            <a:off x="7679834" y="5261199"/>
            <a:ext cx="847449" cy="816367"/>
          </a:xfrm>
          <a:prstGeom prst="straightConnector1">
            <a:avLst/>
          </a:prstGeom>
          <a:ln w="34925">
            <a:solidFill>
              <a:srgbClr val="FF3300"/>
            </a:solidFill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Sparse representation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99" y="1739887"/>
            <a:ext cx="2347393" cy="1760545"/>
          </a:xfrm>
          <a:prstGeom prst="rect">
            <a:avLst/>
          </a:prstGeom>
        </p:spPr>
      </p:pic>
      <p:sp>
        <p:nvSpPr>
          <p:cNvPr id="45" name="Right Arrow 44"/>
          <p:cNvSpPr/>
          <p:nvPr/>
        </p:nvSpPr>
        <p:spPr>
          <a:xfrm>
            <a:off x="4767262" y="5046334"/>
            <a:ext cx="663376" cy="43950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3908622" y="1601572"/>
            <a:ext cx="4176251" cy="15881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Lato Light" panose="020F0302020204030203" pitchFamily="34" charset="0"/>
              </a:rPr>
              <a:t>Compute the lower quartile </a:t>
            </a:r>
            <a:r>
              <a:rPr lang="en-US" sz="2000" i="1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Q</a:t>
            </a:r>
            <a:r>
              <a:rPr lang="en-US" sz="2000" i="1" baseline="-25000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1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Lato Light" panose="020F0302020204030203" pitchFamily="34" charset="0"/>
              </a:rPr>
              <a:t>Compute the upper quartile </a:t>
            </a:r>
            <a:r>
              <a:rPr lang="en-US" sz="2000" i="1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Q</a:t>
            </a:r>
            <a:r>
              <a:rPr lang="en-US" sz="2000" i="1" baseline="-25000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3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Lato Light" panose="020F0302020204030203" pitchFamily="34" charset="0"/>
              </a:rPr>
              <a:t>Compute the inter-quartile range </a:t>
            </a:r>
            <a:r>
              <a:rPr lang="en-US" sz="2000" i="1" dirty="0">
                <a:latin typeface="Lato Light" panose="020F0302020204030203" pitchFamily="34" charset="0"/>
              </a:rPr>
              <a:t>IQR=</a:t>
            </a:r>
            <a:r>
              <a:rPr lang="en-US" sz="2000" i="1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 Q</a:t>
            </a:r>
            <a:r>
              <a:rPr lang="en-US" sz="2000" i="1" baseline="-25000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3</a:t>
            </a:r>
            <a:r>
              <a:rPr lang="en-US" sz="2000" i="1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-Q</a:t>
            </a:r>
            <a:r>
              <a:rPr lang="en-US" sz="2000" i="1" baseline="-25000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1</a:t>
            </a:r>
            <a:endParaRPr lang="en-US" sz="2000" i="1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178" y="1739887"/>
            <a:ext cx="2329649" cy="1747237"/>
          </a:xfrm>
          <a:prstGeom prst="rect">
            <a:avLst/>
          </a:prstGeom>
        </p:spPr>
      </p:pic>
      <p:sp>
        <p:nvSpPr>
          <p:cNvPr id="48" name="Right Arrow 47"/>
          <p:cNvSpPr/>
          <p:nvPr/>
        </p:nvSpPr>
        <p:spPr>
          <a:xfrm>
            <a:off x="8251210" y="2077815"/>
            <a:ext cx="800100" cy="64008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9238554" y="1754930"/>
            <a:ext cx="144000" cy="144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952041" y="1083031"/>
                <a:ext cx="395204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kern="0" dirty="0">
                    <a:solidFill>
                      <a:srgbClr val="FF0000"/>
                    </a:solidFill>
                    <a:latin typeface="Lato Light" panose="020F0302020204030203" pitchFamily="34" charset="0"/>
                  </a:rPr>
                  <a:t>Threshold </a:t>
                </a:r>
                <a14:m>
                  <m:oMath xmlns:m="http://schemas.openxmlformats.org/officeDocument/2006/math">
                    <m:r>
                      <a:rPr lang="el-G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FF0000"/>
                    </a:solidFill>
                    <a:latin typeface="Lato Light" panose="020F0302020204030203" pitchFamily="34" charset="0"/>
                  </a:rPr>
                  <a:t>set as the maximum value </a:t>
                </a:r>
              </a:p>
              <a:p>
                <a:pPr algn="ctr"/>
                <a:r>
                  <a:rPr lang="en-US" kern="0" dirty="0">
                    <a:solidFill>
                      <a:srgbClr val="FF0000"/>
                    </a:solidFill>
                    <a:latin typeface="Lato Light" panose="020F0302020204030203" pitchFamily="34" charset="0"/>
                  </a:rPr>
                  <a:t>of the “benign” instances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2041" y="1083031"/>
                <a:ext cx="3952044" cy="646331"/>
              </a:xfrm>
              <a:prstGeom prst="rect">
                <a:avLst/>
              </a:prstGeom>
              <a:blipFill rotWithShape="0">
                <a:blip r:embed="rId9"/>
                <a:stretch>
                  <a:fillRect l="-924" t="-5660" r="-770" b="-13208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382279" y="1213071"/>
                <a:ext cx="2799164" cy="40011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ctr"/>
                <a:r>
                  <a:rPr lang="en-US" sz="2000" dirty="0">
                    <a:latin typeface="Lato Light" panose="020F0302020204030203" pitchFamily="34" charset="0"/>
                  </a:rPr>
                  <a:t>Estimated RMS errors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dirty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</m:acc>
                  </m:oMath>
                </a14:m>
                <a:endParaRPr lang="en-US" sz="2000" b="1" i="1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79" y="1213071"/>
                <a:ext cx="2799164" cy="400110"/>
              </a:xfrm>
              <a:prstGeom prst="rect">
                <a:avLst/>
              </a:prstGeom>
              <a:blipFill rotWithShape="0">
                <a:blip r:embed="rId10"/>
                <a:stretch>
                  <a:fillRect l="-1957" t="-11940" r="-10000" b="-2089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867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7" grpId="0"/>
      <p:bldP spid="130" grpId="0" animBg="1"/>
      <p:bldP spid="131" grpId="0" animBg="1"/>
      <p:bldP spid="134" grpId="0" animBg="1"/>
      <p:bldP spid="138" grpId="0" animBg="1"/>
      <p:bldP spid="18" grpId="0"/>
      <p:bldP spid="141" grpId="0"/>
      <p:bldP spid="142" grpId="0"/>
      <p:bldP spid="143" grpId="0"/>
      <p:bldP spid="144" grpId="0"/>
      <p:bldP spid="45" grpId="0" animBg="1"/>
      <p:bldP spid="48" grpId="0" animBg="1"/>
      <p:bldP spid="50" grpId="0" animBg="1"/>
      <p:bldP spid="5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Majority voting scheme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468368" y="3569688"/>
            <a:ext cx="749809" cy="287282"/>
          </a:xfrm>
          <a:prstGeom prst="rect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 Light" panose="020F0302020204030203" pitchFamily="34" charset="0"/>
              </a:rPr>
              <a:t>100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 Light" panose="020F0302020204030203" pitchFamily="34" charset="0"/>
              </a:rPr>
              <a:t>ms</a:t>
            </a:r>
            <a:endParaRPr kumimoji="0" lang="el-GR" sz="14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468368" y="4128050"/>
            <a:ext cx="1204401" cy="287282"/>
          </a:xfrm>
          <a:prstGeom prst="rect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 Light" panose="020F0302020204030203" pitchFamily="34" charset="0"/>
              </a:rPr>
              <a:t>500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 Light" panose="020F0302020204030203" pitchFamily="34" charset="0"/>
              </a:rPr>
              <a:t>ms</a:t>
            </a:r>
            <a:endParaRPr kumimoji="0" lang="el-GR" sz="14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468368" y="4689199"/>
            <a:ext cx="2278934" cy="287282"/>
          </a:xfrm>
          <a:prstGeom prst="rect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 Light" panose="020F0302020204030203" pitchFamily="34" charset="0"/>
              </a:rPr>
              <a:t>1.5 sec</a:t>
            </a:r>
            <a:endParaRPr kumimoji="0" lang="el-GR" sz="14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468368" y="5247561"/>
            <a:ext cx="3591726" cy="287282"/>
          </a:xfrm>
          <a:prstGeom prst="rect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 Light" panose="020F0302020204030203" pitchFamily="34" charset="0"/>
              </a:rPr>
              <a:t>10 sec</a:t>
            </a:r>
            <a:endParaRPr kumimoji="0" lang="el-GR" sz="14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468368" y="5808710"/>
            <a:ext cx="4921375" cy="287282"/>
          </a:xfrm>
          <a:prstGeom prst="rect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 Light" panose="020F0302020204030203" pitchFamily="34" charset="0"/>
              </a:rPr>
              <a:t>60 sec</a:t>
            </a:r>
            <a:endParaRPr kumimoji="0" lang="el-GR" sz="14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35" name="Rounded Rectangle 134"/>
          <p:cNvSpPr/>
          <p:nvPr/>
        </p:nvSpPr>
        <p:spPr>
          <a:xfrm>
            <a:off x="6023613" y="3313041"/>
            <a:ext cx="335942" cy="3019498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6" name="Picture 1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824" y="3543904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824" y="4111700"/>
            <a:ext cx="58923" cy="3134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123" y="4646251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62123" y="5207968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0" name="Picture 1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62123" y="5792479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cxnSp>
        <p:nvCxnSpPr>
          <p:cNvPr id="141" name="Straight Arrow Connector 140"/>
          <p:cNvCxnSpPr/>
          <p:nvPr/>
        </p:nvCxnSpPr>
        <p:spPr>
          <a:xfrm>
            <a:off x="6366431" y="3717746"/>
            <a:ext cx="432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sp>
        <p:nvSpPr>
          <p:cNvPr id="142" name="Rounded Rectangle 141"/>
          <p:cNvSpPr/>
          <p:nvPr/>
        </p:nvSpPr>
        <p:spPr>
          <a:xfrm>
            <a:off x="7059276" y="3479925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window 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23 instances</a:t>
            </a:r>
          </a:p>
        </p:txBody>
      </p:sp>
      <p:sp>
        <p:nvSpPr>
          <p:cNvPr id="143" name="Rounded Rectangle 142"/>
          <p:cNvSpPr/>
          <p:nvPr/>
        </p:nvSpPr>
        <p:spPr>
          <a:xfrm>
            <a:off x="7059276" y="4052441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window 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23 instances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7059276" y="4606790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window 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23 instances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7059276" y="5172173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window 4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23 instances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7059276" y="5733152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window 5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23 instances</a:t>
            </a:r>
          </a:p>
        </p:txBody>
      </p:sp>
      <p:cxnSp>
        <p:nvCxnSpPr>
          <p:cNvPr id="147" name="Straight Arrow Connector 146"/>
          <p:cNvCxnSpPr/>
          <p:nvPr/>
        </p:nvCxnSpPr>
        <p:spPr>
          <a:xfrm>
            <a:off x="6371067" y="4270430"/>
            <a:ext cx="432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cxnSp>
        <p:nvCxnSpPr>
          <p:cNvPr id="148" name="Straight Arrow Connector 147"/>
          <p:cNvCxnSpPr/>
          <p:nvPr/>
        </p:nvCxnSpPr>
        <p:spPr>
          <a:xfrm>
            <a:off x="6367302" y="4834212"/>
            <a:ext cx="432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cxnSp>
        <p:nvCxnSpPr>
          <p:cNvPr id="149" name="Straight Arrow Connector 148"/>
          <p:cNvCxnSpPr/>
          <p:nvPr/>
        </p:nvCxnSpPr>
        <p:spPr>
          <a:xfrm>
            <a:off x="6368488" y="5391202"/>
            <a:ext cx="432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cxnSp>
        <p:nvCxnSpPr>
          <p:cNvPr id="150" name="Straight Arrow Connector 149"/>
          <p:cNvCxnSpPr/>
          <p:nvPr/>
        </p:nvCxnSpPr>
        <p:spPr>
          <a:xfrm>
            <a:off x="6363973" y="5952351"/>
            <a:ext cx="432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cxnSp>
        <p:nvCxnSpPr>
          <p:cNvPr id="151" name="Straight Arrow Connector 150"/>
          <p:cNvCxnSpPr/>
          <p:nvPr/>
        </p:nvCxnSpPr>
        <p:spPr>
          <a:xfrm>
            <a:off x="4073344" y="5391202"/>
            <a:ext cx="1908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cxnSp>
        <p:nvCxnSpPr>
          <p:cNvPr id="153" name="Straight Arrow Connector 152"/>
          <p:cNvCxnSpPr/>
          <p:nvPr/>
        </p:nvCxnSpPr>
        <p:spPr>
          <a:xfrm>
            <a:off x="1251653" y="3713329"/>
            <a:ext cx="4716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cxnSp>
        <p:nvCxnSpPr>
          <p:cNvPr id="154" name="Straight Arrow Connector 153"/>
          <p:cNvCxnSpPr/>
          <p:nvPr/>
        </p:nvCxnSpPr>
        <p:spPr>
          <a:xfrm>
            <a:off x="1715574" y="4270430"/>
            <a:ext cx="4248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cxnSp>
        <p:nvCxnSpPr>
          <p:cNvPr id="155" name="Straight Arrow Connector 154"/>
          <p:cNvCxnSpPr/>
          <p:nvPr/>
        </p:nvCxnSpPr>
        <p:spPr>
          <a:xfrm>
            <a:off x="2769260" y="4832840"/>
            <a:ext cx="3204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sp>
        <p:nvSpPr>
          <p:cNvPr id="156" name="Rounded Rectangle 155"/>
          <p:cNvSpPr/>
          <p:nvPr/>
        </p:nvSpPr>
        <p:spPr>
          <a:xfrm>
            <a:off x="8954557" y="2969979"/>
            <a:ext cx="2844156" cy="84769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Lato Light" panose="020F0302020204030203" pitchFamily="34" charset="0"/>
              </a:rPr>
              <a:t>sparse representation</a:t>
            </a:r>
            <a:r>
              <a:rPr kumimoji="0" lang="en-US" sz="1700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Lato Light" panose="020F0302020204030203" pitchFamily="34" charset="0"/>
              </a:rPr>
              <a:t> </a:t>
            </a: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Lato Light" panose="020F0302020204030203" pitchFamily="34" charset="0"/>
              </a:rPr>
              <a:t>for each window separately</a:t>
            </a:r>
          </a:p>
        </p:txBody>
      </p:sp>
      <p:sp>
        <p:nvSpPr>
          <p:cNvPr id="158" name="Rounded Rectangle 157"/>
          <p:cNvSpPr/>
          <p:nvPr/>
        </p:nvSpPr>
        <p:spPr>
          <a:xfrm>
            <a:off x="6842626" y="3268867"/>
            <a:ext cx="1589017" cy="307915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ysDash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62" name="Rounded Rectangle 161"/>
          <p:cNvSpPr/>
          <p:nvPr/>
        </p:nvSpPr>
        <p:spPr>
          <a:xfrm>
            <a:off x="9192151" y="5526114"/>
            <a:ext cx="2368965" cy="59044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majority voting rule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for final decision</a:t>
            </a:r>
          </a:p>
        </p:txBody>
      </p:sp>
      <p:cxnSp>
        <p:nvCxnSpPr>
          <p:cNvPr id="196" name="Straight Arrow Connector 195"/>
          <p:cNvCxnSpPr/>
          <p:nvPr/>
        </p:nvCxnSpPr>
        <p:spPr>
          <a:xfrm>
            <a:off x="5411828" y="5952351"/>
            <a:ext cx="576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sp>
        <p:nvSpPr>
          <p:cNvPr id="200" name="Right Arrow 199"/>
          <p:cNvSpPr/>
          <p:nvPr/>
        </p:nvSpPr>
        <p:spPr>
          <a:xfrm rot="5400000">
            <a:off x="10250632" y="5125164"/>
            <a:ext cx="252000" cy="514953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1" name="Picture 2" descr="See original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24" y="1212866"/>
            <a:ext cx="822960" cy="82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Image result for target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2" t="14690" r="14765" b="14759"/>
          <a:stretch/>
        </p:blipFill>
        <p:spPr bwMode="auto">
          <a:xfrm>
            <a:off x="382279" y="2343735"/>
            <a:ext cx="649357" cy="65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" name="Rectangle 203"/>
          <p:cNvSpPr/>
          <p:nvPr/>
        </p:nvSpPr>
        <p:spPr>
          <a:xfrm>
            <a:off x="1135543" y="2287243"/>
            <a:ext cx="1051750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>
                <a:solidFill>
                  <a:srgbClr val="5050FF"/>
                </a:solidFill>
                <a:latin typeface="Lato Light" panose="020F0302020204030203" pitchFamily="34" charset="0"/>
                <a:cs typeface="Arial" panose="020B0604020202020204" pitchFamily="34" charset="0"/>
              </a:rPr>
              <a:t>Ensemble learning</a:t>
            </a:r>
            <a:r>
              <a:rPr lang="en-US" sz="2500" dirty="0">
                <a:latin typeface="Lato Light" panose="020F0302020204030203" pitchFamily="34" charset="0"/>
                <a:cs typeface="Arial" panose="020B0604020202020204" pitchFamily="34" charset="0"/>
              </a:rPr>
              <a:t> scheme towards facing adverse assumed conditions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500" dirty="0">
                <a:latin typeface="Lato Light" panose="020F0302020204030203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Short training/testing instances</a:t>
            </a:r>
            <a:endParaRPr lang="en-US" sz="2500" dirty="0">
              <a:latin typeface="Lato Light" panose="020F0302020204030203" pitchFamily="34" charset="0"/>
              <a:cs typeface="Arial" panose="020B0604020202020204" pitchFamily="34" charset="0"/>
            </a:endParaRPr>
          </a:p>
        </p:txBody>
      </p:sp>
      <p:sp>
        <p:nvSpPr>
          <p:cNvPr id="205" name="Right Arrow 204"/>
          <p:cNvSpPr/>
          <p:nvPr/>
        </p:nvSpPr>
        <p:spPr>
          <a:xfrm>
            <a:off x="8485808" y="3268827"/>
            <a:ext cx="424487" cy="514953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6" name="Rounded Rectangle 205"/>
          <p:cNvSpPr/>
          <p:nvPr/>
        </p:nvSpPr>
        <p:spPr>
          <a:xfrm>
            <a:off x="8954557" y="4179814"/>
            <a:ext cx="2844156" cy="102680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identify if each temporal window’s instance is malicious or benign</a:t>
            </a:r>
          </a:p>
        </p:txBody>
      </p:sp>
      <p:sp>
        <p:nvSpPr>
          <p:cNvPr id="207" name="Right Arrow 206"/>
          <p:cNvSpPr/>
          <p:nvPr/>
        </p:nvSpPr>
        <p:spPr>
          <a:xfrm rot="5400000">
            <a:off x="10250634" y="3741688"/>
            <a:ext cx="252000" cy="514953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Sparse representation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1109204" y="1215589"/>
            <a:ext cx="105438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>
                <a:latin typeface="Lato Light" panose="020F0302020204030203" pitchFamily="34" charset="0"/>
              </a:rPr>
              <a:t>Follow the sparse representation strategy for each temporal window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135544" y="1604781"/>
            <a:ext cx="105438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500" dirty="0">
                <a:latin typeface="Lato Light" panose="020F0302020204030203" pitchFamily="34" charset="0"/>
              </a:rPr>
              <a:t>Use </a:t>
            </a:r>
            <a:r>
              <a:rPr lang="en-US" sz="2500" dirty="0">
                <a:solidFill>
                  <a:srgbClr val="5050FF"/>
                </a:solidFill>
                <a:latin typeface="Lato Light" panose="020F0302020204030203" pitchFamily="34" charset="0"/>
              </a:rPr>
              <a:t>majority voting rule</a:t>
            </a:r>
            <a:r>
              <a:rPr lang="en-US" sz="2500" dirty="0">
                <a:latin typeface="Lato Light" panose="020F0302020204030203" pitchFamily="34" charset="0"/>
              </a:rPr>
              <a:t> for the final decision</a:t>
            </a: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192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6193892" y="2091296"/>
            <a:ext cx="2484887" cy="376713"/>
          </a:xfrm>
          <a:prstGeom prst="rect">
            <a:avLst/>
          </a:prstGeom>
          <a:solidFill>
            <a:srgbClr val="FF520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6" name="Content Placeholder 5"/>
          <p:cNvSpPr txBox="1">
            <a:spLocks/>
          </p:cNvSpPr>
          <p:nvPr/>
        </p:nvSpPr>
        <p:spPr>
          <a:xfrm>
            <a:off x="162710" y="3427328"/>
            <a:ext cx="5927271" cy="549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100" i="1" dirty="0">
                <a:solidFill>
                  <a:srgbClr val="00B050"/>
                </a:solidFill>
              </a:rPr>
              <a:t>Positive predictive value (PPV)</a:t>
            </a:r>
            <a:r>
              <a:rPr lang="en-US" sz="2100" dirty="0">
                <a:solidFill>
                  <a:srgbClr val="00B050"/>
                </a:solidFill>
                <a:sym typeface="Wingdings" panose="05000000000000000000" pitchFamily="2" charset="2"/>
              </a:rPr>
              <a:t>: TP/(TP+FP)</a:t>
            </a:r>
            <a:endParaRPr lang="en-US" sz="2100" dirty="0">
              <a:solidFill>
                <a:srgbClr val="0070C0"/>
              </a:solidFill>
              <a:sym typeface="Wingdings" panose="05000000000000000000" pitchFamily="2" charset="2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Evaluation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pic>
        <p:nvPicPr>
          <p:cNvPr id="13314" name="Picture 2" descr="https://www.collaborationprimer.ca/wp-content/files/evaluation-magnify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00" y="1237528"/>
            <a:ext cx="809999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403812"/>
              </p:ext>
            </p:extLst>
          </p:nvPr>
        </p:nvGraphicFramePr>
        <p:xfrm>
          <a:off x="1388144" y="1291702"/>
          <a:ext cx="7363971" cy="1717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4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4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8645">
                <a:tc>
                  <a:txBody>
                    <a:bodyPr/>
                    <a:lstStyle/>
                    <a:p>
                      <a:pPr algn="l"/>
                      <a:endParaRPr lang="el-GR" b="1" dirty="0">
                        <a:solidFill>
                          <a:schemeClr val="tx1"/>
                        </a:solidFill>
                        <a:latin typeface="Lato Light" panose="020F0302020204030203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chemeClr val="tx1"/>
                          </a:solidFill>
                          <a:latin typeface="Lato Light" panose="020F0302020204030203" pitchFamily="34" charset="0"/>
                        </a:rPr>
                        <a:t>Malicious</a:t>
                      </a:r>
                      <a:endParaRPr lang="el-GR" sz="2100" b="1" dirty="0">
                        <a:solidFill>
                          <a:schemeClr val="tx1"/>
                        </a:solidFill>
                        <a:latin typeface="Lato Light" panose="020F0302020204030203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chemeClr val="tx1"/>
                          </a:solidFill>
                          <a:latin typeface="Lato Light" panose="020F0302020204030203" pitchFamily="34" charset="0"/>
                        </a:rPr>
                        <a:t>Benign</a:t>
                      </a:r>
                      <a:endParaRPr lang="el-GR" sz="2100" b="1" dirty="0">
                        <a:solidFill>
                          <a:schemeClr val="tx1"/>
                        </a:solidFill>
                        <a:latin typeface="Lato Light" panose="020F0302020204030203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381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chemeClr val="tx1"/>
                          </a:solidFill>
                          <a:latin typeface="Lato Light" panose="020F0302020204030203" pitchFamily="34" charset="0"/>
                        </a:rPr>
                        <a:t>Malicious</a:t>
                      </a:r>
                      <a:endParaRPr lang="el-GR" sz="21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Lato Light" panose="020F0302020204030203" pitchFamily="34" charset="0"/>
                        </a:rPr>
                        <a:t>True Positive (TP)</a:t>
                      </a:r>
                      <a:endParaRPr lang="el-GR" sz="2100" dirty="0">
                        <a:latin typeface="Lato Light" panose="020F0302020204030203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Lato Light" panose="020F0302020204030203" pitchFamily="34" charset="0"/>
                        </a:rPr>
                        <a:t>False Negative (FN)</a:t>
                      </a:r>
                      <a:endParaRPr lang="el-GR" sz="2100" dirty="0">
                        <a:latin typeface="Lato Light" panose="020F0302020204030203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381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chemeClr val="tx1"/>
                          </a:solidFill>
                          <a:latin typeface="Lato Light" panose="020F0302020204030203" pitchFamily="34" charset="0"/>
                        </a:rPr>
                        <a:t>Benign</a:t>
                      </a:r>
                      <a:endParaRPr lang="el-GR" sz="21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Lato Light" panose="020F0302020204030203" pitchFamily="34" charset="0"/>
                        </a:rPr>
                        <a:t>False Positive (FP)</a:t>
                      </a:r>
                      <a:endParaRPr lang="el-GR" sz="2100" dirty="0">
                        <a:latin typeface="Lato Light" panose="020F0302020204030203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Lato Light" panose="020F0302020204030203" pitchFamily="34" charset="0"/>
                        </a:rPr>
                        <a:t>True</a:t>
                      </a:r>
                      <a:r>
                        <a:rPr lang="en-US" sz="2100" baseline="0" dirty="0">
                          <a:latin typeface="Lato Light" panose="020F0302020204030203" pitchFamily="34" charset="0"/>
                        </a:rPr>
                        <a:t> Negative (TN)</a:t>
                      </a:r>
                      <a:endParaRPr lang="el-GR" sz="2100" dirty="0">
                        <a:latin typeface="Lato Light" panose="020F0302020204030203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1403071" y="1302898"/>
            <a:ext cx="2413500" cy="689817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636834" y="1237528"/>
            <a:ext cx="131638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latin typeface="Lato Light" panose="020F0302020204030203" pitchFamily="34" charset="0"/>
              </a:rPr>
              <a:t>Detected</a:t>
            </a:r>
            <a:endParaRPr lang="el-GR" sz="2100" b="1" dirty="0">
              <a:latin typeface="Lato Light" panose="020F030202020403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57298" y="1640387"/>
            <a:ext cx="9541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latin typeface="Lato Light" panose="020F0302020204030203" pitchFamily="34" charset="0"/>
              </a:rPr>
              <a:t>Actual</a:t>
            </a:r>
            <a:endParaRPr lang="el-GR" sz="2100" b="1" dirty="0">
              <a:latin typeface="Lato Light" panose="020F0302020204030203" pitchFamily="34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953221" y="2091296"/>
            <a:ext cx="2240672" cy="855473"/>
          </a:xfrm>
          <a:prstGeom prst="roundRect">
            <a:avLst/>
          </a:prstGeom>
          <a:solidFill>
            <a:srgbClr val="00B050">
              <a:alpha val="20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1" name="Rounded Rectangle 30"/>
          <p:cNvSpPr/>
          <p:nvPr/>
        </p:nvSpPr>
        <p:spPr>
          <a:xfrm>
            <a:off x="3953221" y="2091296"/>
            <a:ext cx="4725558" cy="376713"/>
          </a:xfrm>
          <a:prstGeom prst="roundRect">
            <a:avLst/>
          </a:prstGeom>
          <a:solidFill>
            <a:srgbClr val="0070C0">
              <a:alpha val="20000"/>
            </a:srgb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Rectangle 23"/>
          <p:cNvSpPr/>
          <p:nvPr/>
        </p:nvSpPr>
        <p:spPr>
          <a:xfrm>
            <a:off x="3953219" y="2094001"/>
            <a:ext cx="2240673" cy="852768"/>
          </a:xfrm>
          <a:prstGeom prst="rect">
            <a:avLst/>
          </a:prstGeom>
          <a:solidFill>
            <a:srgbClr val="FF520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5" name="Content Placeholder 5"/>
          <p:cNvSpPr txBox="1">
            <a:spLocks/>
          </p:cNvSpPr>
          <p:nvPr/>
        </p:nvSpPr>
        <p:spPr>
          <a:xfrm>
            <a:off x="126948" y="3103101"/>
            <a:ext cx="5773894" cy="600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100" i="1" dirty="0">
                <a:solidFill>
                  <a:srgbClr val="0070C0"/>
                </a:solidFill>
              </a:rPr>
              <a:t>True positive rate (Sensitivity)</a:t>
            </a:r>
            <a:r>
              <a:rPr lang="en-US" sz="2100" dirty="0">
                <a:solidFill>
                  <a:srgbClr val="0070C0"/>
                </a:solidFill>
                <a:sym typeface="Wingdings" panose="05000000000000000000" pitchFamily="2" charset="2"/>
              </a:rPr>
              <a:t>: TP/(TP+FN)</a:t>
            </a:r>
          </a:p>
        </p:txBody>
      </p:sp>
      <p:sp>
        <p:nvSpPr>
          <p:cNvPr id="36" name="Content Placeholder 5"/>
          <p:cNvSpPr txBox="1">
            <a:spLocks/>
          </p:cNvSpPr>
          <p:nvPr/>
        </p:nvSpPr>
        <p:spPr>
          <a:xfrm>
            <a:off x="5491738" y="3429651"/>
            <a:ext cx="4784271" cy="830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100" i="1" dirty="0">
                <a:solidFill>
                  <a:srgbClr val="FF5200"/>
                </a:solidFill>
                <a:sym typeface="Wingdings" panose="05000000000000000000" pitchFamily="2" charset="2"/>
              </a:rPr>
              <a:t>F1-score</a:t>
            </a:r>
            <a:r>
              <a:rPr lang="en-US" sz="2100" dirty="0">
                <a:solidFill>
                  <a:srgbClr val="FF5200"/>
                </a:solidFill>
                <a:sym typeface="Wingdings" panose="05000000000000000000" pitchFamily="2" charset="2"/>
              </a:rPr>
              <a:t>: (2TP)/(2TP+FP+FN)</a:t>
            </a:r>
            <a:endParaRPr lang="en-US" sz="2100" dirty="0">
              <a:solidFill>
                <a:srgbClr val="0070C0"/>
              </a:solidFill>
              <a:sym typeface="Wingdings" panose="05000000000000000000" pitchFamily="2" charset="2"/>
            </a:endParaRPr>
          </a:p>
        </p:txBody>
      </p:sp>
      <p:sp>
        <p:nvSpPr>
          <p:cNvPr id="37" name="Content Placeholder 5"/>
          <p:cNvSpPr txBox="1">
            <a:spLocks/>
          </p:cNvSpPr>
          <p:nvPr/>
        </p:nvSpPr>
        <p:spPr>
          <a:xfrm>
            <a:off x="2429581" y="3837935"/>
            <a:ext cx="7320801" cy="830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100" i="1" dirty="0"/>
              <a:t>Accuracy (ACC)</a:t>
            </a:r>
            <a:r>
              <a:rPr lang="en-US" sz="2100" dirty="0">
                <a:sym typeface="Wingdings" panose="05000000000000000000" pitchFamily="2" charset="2"/>
              </a:rPr>
              <a:t>: ((TP+TN)/(TP+TN+FP+FN))</a:t>
            </a:r>
            <a:endParaRPr lang="en-US" sz="2100" dirty="0">
              <a:solidFill>
                <a:srgbClr val="0070C0"/>
              </a:solidFill>
              <a:sym typeface="Wingdings" panose="05000000000000000000" pitchFamily="2" charset="2"/>
            </a:endParaRPr>
          </a:p>
        </p:txBody>
      </p:sp>
      <p:pic>
        <p:nvPicPr>
          <p:cNvPr id="38" name="Picture 10" descr="http://files.softicons.com/download/application-icons/adobe-cs3-icons-by-adam-betts/png/128x128/Adobe_Photoshop_Lightroom_Dat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59" y="4995612"/>
            <a:ext cx="58397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ounded Rectangle 38"/>
          <p:cNvSpPr/>
          <p:nvPr/>
        </p:nvSpPr>
        <p:spPr>
          <a:xfrm>
            <a:off x="1388144" y="4578258"/>
            <a:ext cx="6296746" cy="45470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lvl="0" algn="ctr">
              <a:defRPr/>
            </a:pPr>
            <a:r>
              <a:rPr lang="en-US" sz="2200" b="1" i="1" dirty="0">
                <a:latin typeface="Lato Light" panose="020F0302020204030203" pitchFamily="34" charset="0"/>
              </a:rPr>
              <a:t>Scan</a:t>
            </a:r>
            <a:r>
              <a:rPr lang="en-US" sz="2200" dirty="0">
                <a:latin typeface="Lato Light" panose="020F0302020204030203" pitchFamily="34" charset="0"/>
              </a:rPr>
              <a:t>:</a:t>
            </a:r>
            <a:r>
              <a:rPr lang="en-US" sz="2200" b="1" dirty="0">
                <a:latin typeface="Lato Light" panose="020F0302020204030203" pitchFamily="34" charset="0"/>
              </a:rPr>
              <a:t> </a:t>
            </a:r>
            <a:r>
              <a:rPr lang="en-US" sz="2200" dirty="0">
                <a:latin typeface="Lato Light" panose="020F0302020204030203" pitchFamily="34" charset="0"/>
              </a:rPr>
              <a:t>scanning the network for vulnerable devices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388144" y="5138771"/>
            <a:ext cx="6296746" cy="4347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0" algn="ctr">
              <a:defRPr/>
            </a:pPr>
            <a:r>
              <a:rPr lang="en-US" sz="2200" b="1" i="1" dirty="0">
                <a:latin typeface="Lato Light" panose="020F0302020204030203" pitchFamily="34" charset="0"/>
              </a:rPr>
              <a:t>Junk</a:t>
            </a:r>
            <a:r>
              <a:rPr lang="en-US" sz="2200" dirty="0">
                <a:latin typeface="Lato Light" panose="020F0302020204030203" pitchFamily="34" charset="0"/>
              </a:rPr>
              <a:t>: sending spam data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1388144" y="5679295"/>
            <a:ext cx="6296746" cy="6317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0" algn="ctr">
              <a:defRPr/>
            </a:pPr>
            <a:r>
              <a:rPr lang="en-US" sz="2200" b="1" i="1" dirty="0">
                <a:latin typeface="Lato Light" panose="020F0302020204030203" pitchFamily="34" charset="0"/>
              </a:rPr>
              <a:t>COMBO</a:t>
            </a:r>
            <a:r>
              <a:rPr lang="en-US" sz="2200" dirty="0">
                <a:latin typeface="Lato Light" panose="020F0302020204030203" pitchFamily="34" charset="0"/>
              </a:rPr>
              <a:t>: sending spam data and opening a connection to a specified IP address port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pic>
        <p:nvPicPr>
          <p:cNvPr id="22" name="Picture 2" descr="Versus PNG Image HD | PNG Al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154" y="5206594"/>
            <a:ext cx="872017" cy="78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ounded Rectangle 22"/>
          <p:cNvSpPr/>
          <p:nvPr/>
        </p:nvSpPr>
        <p:spPr>
          <a:xfrm>
            <a:off x="9238334" y="4623006"/>
            <a:ext cx="2127658" cy="495186"/>
          </a:xfrm>
          <a:prstGeom prst="roundRect">
            <a:avLst/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>
                <a:latin typeface="Lato Light" panose="020F0302020204030203" pitchFamily="34" charset="0"/>
              </a:rPr>
              <a:t>Proposed sparse representation</a:t>
            </a:r>
            <a:endParaRPr lang="el-GR" sz="1500" dirty="0">
              <a:latin typeface="Lato Light" panose="020F0302020204030203" pitchFamily="3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9238334" y="6083558"/>
            <a:ext cx="2127658" cy="544717"/>
          </a:xfrm>
          <a:prstGeom prst="roundRect">
            <a:avLst/>
          </a:prstGeom>
          <a:solidFill>
            <a:schemeClr val="bg2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 err="1">
                <a:latin typeface="Lato Light" panose="020F0302020204030203" pitchFamily="34" charset="0"/>
              </a:rPr>
              <a:t>Autoencoder</a:t>
            </a:r>
            <a:endParaRPr lang="el-GR" sz="1500" dirty="0">
              <a:latin typeface="Lato Light" panose="020F0302020204030203" pitchFamily="34" charset="0"/>
            </a:endParaRPr>
          </a:p>
        </p:txBody>
      </p:sp>
      <p:sp>
        <p:nvSpPr>
          <p:cNvPr id="26" name="Content Placeholder 5"/>
          <p:cNvSpPr txBox="1">
            <a:spLocks/>
          </p:cNvSpPr>
          <p:nvPr/>
        </p:nvSpPr>
        <p:spPr>
          <a:xfrm>
            <a:off x="5468682" y="3102549"/>
            <a:ext cx="5938773" cy="600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100" i="1" dirty="0">
                <a:solidFill>
                  <a:srgbClr val="7030A0"/>
                </a:solidFill>
              </a:rPr>
              <a:t>True negative rate (Specificity)</a:t>
            </a:r>
            <a:r>
              <a:rPr lang="en-US" sz="2100" dirty="0">
                <a:solidFill>
                  <a:srgbClr val="7030A0"/>
                </a:solidFill>
                <a:sym typeface="Wingdings" panose="05000000000000000000" pitchFamily="2" charset="2"/>
              </a:rPr>
              <a:t>: TN/(TN+FP)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953219" y="2547018"/>
            <a:ext cx="4725561" cy="368957"/>
          </a:xfrm>
          <a:prstGeom prst="roundRect">
            <a:avLst/>
          </a:prstGeom>
          <a:solidFill>
            <a:srgbClr val="7030A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2" name="Rectangle 31"/>
          <p:cNvSpPr/>
          <p:nvPr/>
        </p:nvSpPr>
        <p:spPr>
          <a:xfrm>
            <a:off x="6193586" y="2094788"/>
            <a:ext cx="2481384" cy="435685"/>
          </a:xfrm>
          <a:prstGeom prst="rect">
            <a:avLst/>
          </a:prstGeom>
          <a:solidFill>
            <a:srgbClr val="FF5200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04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30" grpId="0" animBg="1"/>
      <p:bldP spid="30" grpId="1" animBg="1"/>
      <p:bldP spid="31" grpId="0" animBg="1"/>
      <p:bldP spid="31" grpId="1" animBg="1"/>
      <p:bldP spid="24" grpId="0" animBg="1"/>
      <p:bldP spid="24" grpId="1" animBg="1"/>
      <p:bldP spid="35" grpId="0"/>
      <p:bldP spid="36" grpId="0"/>
      <p:bldP spid="37" grpId="0"/>
      <p:bldP spid="39" grpId="0" animBg="1"/>
      <p:bldP spid="40" grpId="0" animBg="1"/>
      <p:bldP spid="41" grpId="0" animBg="1"/>
      <p:bldP spid="23" grpId="0" animBg="1"/>
      <p:bldP spid="25" grpId="0" animBg="1"/>
      <p:bldP spid="26" grpId="0"/>
      <p:bldP spid="2" grpId="0" animBg="1"/>
      <p:bldP spid="2" grpId="1" animBg="1"/>
      <p:bldP spid="32" grpId="0" animBg="1"/>
      <p:bldP spid="32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chip-tuning.gr/images/racechip/icon-levels-adjustment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99" y="1230183"/>
            <a:ext cx="789951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 case: BASHLITE botnet attack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Evaluation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pic>
        <p:nvPicPr>
          <p:cNvPr id="5122" name="Picture 2" descr="https://webstockreview.net/images/clipart-dragon-color-18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924" y="1556719"/>
            <a:ext cx="833739" cy="76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5385875" y="1230183"/>
            <a:ext cx="2660845" cy="859377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Lato Light" panose="020F0302020204030203" pitchFamily="34" charset="0"/>
              </a:rPr>
              <a:t>Sparsity threshold</a:t>
            </a:r>
          </a:p>
          <a:p>
            <a:pPr algn="ctr"/>
            <a:r>
              <a:rPr lang="en-US" sz="2000" dirty="0">
                <a:latin typeface="Lato Light" panose="020F0302020204030203" pitchFamily="34" charset="0"/>
                <a:sym typeface="Wingdings" panose="05000000000000000000" pitchFamily="2" charset="2"/>
              </a:rPr>
              <a:t>{5, 10, 15, 20, 30}</a:t>
            </a:r>
            <a:endParaRPr lang="en-US" sz="2000" dirty="0">
              <a:latin typeface="Lato Light" panose="020F0302020204030203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731605" y="2005127"/>
            <a:ext cx="2660845" cy="859377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Lato Light" panose="020F0302020204030203" pitchFamily="34" charset="0"/>
              </a:rPr>
              <a:t>Rejection rate</a:t>
            </a:r>
          </a:p>
          <a:p>
            <a:pPr algn="ctr"/>
            <a:r>
              <a:rPr lang="en-US" sz="2000" dirty="0">
                <a:latin typeface="Lato Light" panose="020F0302020204030203" pitchFamily="34" charset="0"/>
                <a:sym typeface="Wingdings" panose="05000000000000000000" pitchFamily="2" charset="2"/>
              </a:rPr>
              <a:t>{0.01, 0.5, 1, 2, 3}</a:t>
            </a:r>
            <a:endParaRPr lang="en-US" sz="2000" dirty="0">
              <a:latin typeface="Lato Light" panose="020F030202020403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09204" y="1361893"/>
            <a:ext cx="105438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>
                <a:latin typeface="Lato Light" panose="020F0302020204030203" pitchFamily="34" charset="0"/>
              </a:rPr>
              <a:t>3-fold cross validation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774510" y="1230183"/>
            <a:ext cx="3076749" cy="107431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Lato Light" panose="020F0302020204030203" pitchFamily="34" charset="0"/>
              </a:rPr>
              <a:t>Number of </a:t>
            </a:r>
            <a:r>
              <a:rPr lang="en-US" sz="2000" dirty="0" err="1">
                <a:latin typeface="Lato Light" panose="020F0302020204030203" pitchFamily="34" charset="0"/>
              </a:rPr>
              <a:t>autoencoder</a:t>
            </a:r>
            <a:r>
              <a:rPr lang="en-US" sz="2000" dirty="0">
                <a:latin typeface="Lato Light" panose="020F0302020204030203" pitchFamily="34" charset="0"/>
              </a:rPr>
              <a:t> nodes</a:t>
            </a:r>
          </a:p>
          <a:p>
            <a:pPr algn="ctr"/>
            <a:r>
              <a:rPr lang="en-US" sz="2000" dirty="0">
                <a:latin typeface="Lato Light" panose="020F0302020204030203" pitchFamily="34" charset="0"/>
                <a:sym typeface="Wingdings" panose="05000000000000000000" pitchFamily="2" charset="2"/>
              </a:rPr>
              <a:t>{5, 10, 15, 20, 30, 40, 50,}</a:t>
            </a:r>
            <a:endParaRPr lang="en-US" sz="2000" dirty="0">
              <a:latin typeface="Lato Light" panose="020F0302020204030203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081976" y="2293705"/>
            <a:ext cx="2660845" cy="85937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Lato Light" panose="020F0302020204030203" pitchFamily="34" charset="0"/>
              </a:rPr>
              <a:t>Number of epochs</a:t>
            </a:r>
          </a:p>
          <a:p>
            <a:pPr algn="ctr"/>
            <a:r>
              <a:rPr lang="en-US" sz="2000" dirty="0">
                <a:latin typeface="Lato Light" panose="020F0302020204030203" pitchFamily="34" charset="0"/>
                <a:sym typeface="Wingdings" panose="05000000000000000000" pitchFamily="2" charset="2"/>
              </a:rPr>
              <a:t>50</a:t>
            </a:r>
            <a:endParaRPr lang="en-US" sz="2000" dirty="0">
              <a:latin typeface="Lato Light" panose="020F0302020204030203" pitchFamily="34" charset="0"/>
            </a:endParaRPr>
          </a:p>
        </p:txBody>
      </p:sp>
      <p:pic>
        <p:nvPicPr>
          <p:cNvPr id="17" name="Picture 10" descr="http://files.softicons.com/download/application-icons/adobe-cs3-icons-by-adam-betts/png/128x128/Adobe_Photoshop_Lightroom_Dat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9" y="4086097"/>
            <a:ext cx="721386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1147750" y="3864752"/>
            <a:ext cx="10920203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500" dirty="0">
                <a:latin typeface="Lato Light" panose="020F0302020204030203" pitchFamily="34" charset="0"/>
              </a:rPr>
              <a:t>100, 300, 500 </a:t>
            </a:r>
            <a:r>
              <a:rPr lang="en-US" sz="2500" dirty="0">
                <a:solidFill>
                  <a:srgbClr val="00B050"/>
                </a:solidFill>
                <a:latin typeface="Lato Light" panose="020F0302020204030203" pitchFamily="34" charset="0"/>
              </a:rPr>
              <a:t>benign</a:t>
            </a:r>
            <a:r>
              <a:rPr lang="en-US" sz="2500" dirty="0">
                <a:latin typeface="Lato Light" panose="020F0302020204030203" pitchFamily="34" charset="0"/>
              </a:rPr>
              <a:t> instances per </a:t>
            </a:r>
            <a:r>
              <a:rPr lang="en-US" sz="2500" dirty="0" err="1">
                <a:latin typeface="Lato Light" panose="020F0302020204030203" pitchFamily="34" charset="0"/>
              </a:rPr>
              <a:t>IoT</a:t>
            </a:r>
            <a:r>
              <a:rPr lang="en-US" sz="2500" dirty="0">
                <a:latin typeface="Lato Light" panose="020F0302020204030203" pitchFamily="34" charset="0"/>
              </a:rPr>
              <a:t> device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500" dirty="0">
                <a:latin typeface="Lato Light" panose="020F0302020204030203" pitchFamily="34" charset="0"/>
              </a:rPr>
              <a:t>1600 total </a:t>
            </a:r>
            <a:r>
              <a:rPr lang="en-US" sz="2500" dirty="0">
                <a:solidFill>
                  <a:srgbClr val="FF0000"/>
                </a:solidFill>
                <a:latin typeface="Lato Light" panose="020F0302020204030203" pitchFamily="34" charset="0"/>
              </a:rPr>
              <a:t>malicious</a:t>
            </a:r>
            <a:r>
              <a:rPr lang="en-US" sz="2500" dirty="0">
                <a:latin typeface="Lato Light" panose="020F0302020204030203" pitchFamily="34" charset="0"/>
              </a:rPr>
              <a:t> instances from all </a:t>
            </a:r>
            <a:r>
              <a:rPr lang="en-US" sz="2500" dirty="0" err="1">
                <a:latin typeface="Lato Light" panose="020F0302020204030203" pitchFamily="34" charset="0"/>
              </a:rPr>
              <a:t>IoT</a:t>
            </a:r>
            <a:r>
              <a:rPr lang="en-US" sz="2500" dirty="0">
                <a:latin typeface="Lato Light" panose="020F0302020204030203" pitchFamily="34" charset="0"/>
              </a:rPr>
              <a:t> devices (200 instances per device)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500" dirty="0">
                <a:latin typeface="Lato Light" panose="020F0302020204030203" pitchFamily="34" charset="0"/>
              </a:rPr>
              <a:t>Run the </a:t>
            </a:r>
            <a:r>
              <a:rPr lang="en-US" sz="2500">
                <a:latin typeface="Lato Light" panose="020F0302020204030203" pitchFamily="34" charset="0"/>
              </a:rPr>
              <a:t>experiment multiple times: 10</a:t>
            </a:r>
            <a:endParaRPr lang="en-US" sz="2500" dirty="0">
              <a:latin typeface="Lato Light" panose="020F03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241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/>
          <p:cNvSpPr/>
          <p:nvPr/>
        </p:nvSpPr>
        <p:spPr>
          <a:xfrm>
            <a:off x="9169466" y="2519000"/>
            <a:ext cx="891231" cy="494672"/>
          </a:xfrm>
          <a:prstGeom prst="rect">
            <a:avLst/>
          </a:prstGeom>
          <a:solidFill>
            <a:srgbClr val="FF5200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15362" name="Picture 2" descr="https://chip-tuning.gr/images/racechip/icon-levels-adjustment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99" y="1230183"/>
            <a:ext cx="789951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 case: BASHLITE botnet attack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Evaluation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109204" y="1361893"/>
            <a:ext cx="105438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>
                <a:latin typeface="Lato Light" panose="020F0302020204030203" pitchFamily="34" charset="0"/>
              </a:rPr>
              <a:t>3-fold cross validation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462502" y="2554786"/>
            <a:ext cx="2372904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2066727" y="1848658"/>
            <a:ext cx="3164454" cy="72929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benign instances after IQR thresholding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031270"/>
              </p:ext>
            </p:extLst>
          </p:nvPr>
        </p:nvGraphicFramePr>
        <p:xfrm>
          <a:off x="3332163" y="2547938"/>
          <a:ext cx="4064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4" name="Equation" r:id="rId6" imgW="203040" imgH="228600" progId="Equation.DSMT4">
                  <p:embed/>
                </p:oleObj>
              </mc:Choice>
              <mc:Fallback>
                <p:oleObj name="Equation" r:id="rId6" imgW="203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2163" y="2547938"/>
                        <a:ext cx="40640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Rounded Rectangle 58"/>
          <p:cNvSpPr/>
          <p:nvPr/>
        </p:nvSpPr>
        <p:spPr>
          <a:xfrm>
            <a:off x="379051" y="2293543"/>
            <a:ext cx="1752424" cy="402556"/>
          </a:xfrm>
          <a:prstGeom prst="roundRect">
            <a:avLst/>
          </a:prstGeom>
          <a:noFill/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CV: iteration 1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5490411" y="2556118"/>
            <a:ext cx="792000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501294" y="2556118"/>
            <a:ext cx="792000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503419" y="2556118"/>
            <a:ext cx="792000" cy="4680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3" name="Right Brace 62"/>
          <p:cNvSpPr/>
          <p:nvPr/>
        </p:nvSpPr>
        <p:spPr>
          <a:xfrm rot="5400000">
            <a:off x="6225269" y="2349849"/>
            <a:ext cx="318942" cy="1759944"/>
          </a:xfrm>
          <a:prstGeom prst="rightBrace">
            <a:avLst/>
          </a:prstGeom>
          <a:noFill/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132232" y="1590216"/>
            <a:ext cx="2443107" cy="72929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benign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training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6819255" y="1582440"/>
            <a:ext cx="1584176" cy="72929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benign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validation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7524748" y="1582678"/>
            <a:ext cx="4194467" cy="72929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proxy/malicious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lang="en-US" kern="0" dirty="0">
                <a:solidFill>
                  <a:prstClr val="black"/>
                </a:solidFill>
                <a:latin typeface="Book Antiqua" panose="02040602050305030304" pitchFamily="18" charset="0"/>
              </a:rPr>
              <a:t>instances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prstClr val="black"/>
                </a:solidFill>
                <a:latin typeface="Book Antiqua" panose="02040602050305030304" pitchFamily="18" charset="0"/>
              </a:rPr>
              <a:t>after IQR thresholding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graphicFrame>
        <p:nvGraphicFramePr>
          <p:cNvPr id="68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388342"/>
              </p:ext>
            </p:extLst>
          </p:nvPr>
        </p:nvGraphicFramePr>
        <p:xfrm>
          <a:off x="9405938" y="2568575"/>
          <a:ext cx="4318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5" name="Equation" r:id="rId8" imgW="215640" imgH="228600" progId="Equation.DSMT4">
                  <p:embed/>
                </p:oleObj>
              </mc:Choice>
              <mc:Fallback>
                <p:oleObj name="Equation" r:id="rId8" imgW="2156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05938" y="2568575"/>
                        <a:ext cx="43180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Rounded Rectangle 68"/>
          <p:cNvSpPr/>
          <p:nvPr/>
        </p:nvSpPr>
        <p:spPr>
          <a:xfrm>
            <a:off x="7390203" y="2293543"/>
            <a:ext cx="2949575" cy="947861"/>
          </a:xfrm>
          <a:prstGeom prst="roundRect">
            <a:avLst/>
          </a:prstGeom>
          <a:noFill/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9621981" y="2179241"/>
            <a:ext cx="1" cy="339001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72" name="Straight Arrow Connector 71"/>
          <p:cNvCxnSpPr/>
          <p:nvPr/>
        </p:nvCxnSpPr>
        <p:spPr>
          <a:xfrm>
            <a:off x="7647346" y="2194746"/>
            <a:ext cx="1" cy="339001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223770"/>
              </p:ext>
            </p:extLst>
          </p:nvPr>
        </p:nvGraphicFramePr>
        <p:xfrm>
          <a:off x="7670800" y="2536825"/>
          <a:ext cx="4572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6" name="Equation" r:id="rId10" imgW="228600" imgH="241200" progId="Equation.DSMT4">
                  <p:embed/>
                </p:oleObj>
              </mc:Choice>
              <mc:Fallback>
                <p:oleObj name="Equation" r:id="rId10" imgW="2286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0800" y="2536825"/>
                        <a:ext cx="45720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670371"/>
              </p:ext>
            </p:extLst>
          </p:nvPr>
        </p:nvGraphicFramePr>
        <p:xfrm>
          <a:off x="8709478" y="3599041"/>
          <a:ext cx="3810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7" name="Equation" r:id="rId12" imgW="190440" imgH="228600" progId="Equation.DSMT4">
                  <p:embed/>
                </p:oleObj>
              </mc:Choice>
              <mc:Fallback>
                <p:oleObj name="Equation" r:id="rId12" imgW="1904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09478" y="3599041"/>
                        <a:ext cx="38100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" name="Rounded Rectangle 74"/>
          <p:cNvSpPr/>
          <p:nvPr/>
        </p:nvSpPr>
        <p:spPr>
          <a:xfrm>
            <a:off x="8024354" y="4377187"/>
            <a:ext cx="3801886" cy="7633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Reconstructed version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539552" y="3592381"/>
            <a:ext cx="864095" cy="579852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84" y="3742109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45" y="3742109"/>
            <a:ext cx="58923" cy="3134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40" y="3737462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5031" y="3736726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7129" y="3733980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2" name="TextBox 81"/>
          <p:cNvSpPr txBox="1"/>
          <p:nvPr/>
        </p:nvSpPr>
        <p:spPr>
          <a:xfrm>
            <a:off x="235075" y="4244241"/>
            <a:ext cx="1625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en-US" sz="1400" dirty="0">
                <a:solidFill>
                  <a:prstClr val="black"/>
                </a:solidFill>
                <a:ea typeface="ＭＳ Ｐゴシック" charset="-128"/>
              </a:rPr>
              <a:t>matrix </a:t>
            </a:r>
            <a:r>
              <a:rPr lang="en-US" sz="1400" b="1" i="1" dirty="0">
                <a:solidFill>
                  <a:prstClr val="black"/>
                </a:solidFill>
                <a:ea typeface="ＭＳ Ｐゴシック" charset="-128"/>
              </a:rPr>
              <a:t>D</a:t>
            </a:r>
            <a:r>
              <a:rPr lang="en-US" sz="1400" baseline="-25000" dirty="0">
                <a:solidFill>
                  <a:prstClr val="black"/>
                </a:solidFill>
                <a:ea typeface="ＭＳ Ｐゴシック" charset="-128"/>
              </a:rPr>
              <a:t>t</a:t>
            </a:r>
            <a:r>
              <a:rPr lang="en-US" sz="1400" dirty="0">
                <a:solidFill>
                  <a:prstClr val="black"/>
                </a:solidFill>
                <a:ea typeface="ＭＳ Ｐゴシック" charset="-128"/>
              </a:rPr>
              <a:t> with all</a:t>
            </a:r>
          </a:p>
          <a:p>
            <a:pPr algn="ctr" fontAlgn="base">
              <a:spcAft>
                <a:spcPct val="0"/>
              </a:spcAft>
            </a:pPr>
            <a:r>
              <a:rPr lang="en-US" sz="1400" dirty="0">
                <a:solidFill>
                  <a:prstClr val="black"/>
                </a:solidFill>
                <a:ea typeface="ＭＳ Ｐゴシック" charset="-128"/>
              </a:rPr>
              <a:t>validation instances</a:t>
            </a:r>
            <a:endParaRPr lang="el-GR" sz="1400" i="1" dirty="0">
              <a:solidFill>
                <a:srgbClr val="C0504D">
                  <a:lumMod val="50000"/>
                </a:srgbClr>
              </a:solidFill>
              <a:latin typeface="Book Antiqua" panose="02040602050305030304" pitchFamily="18" charset="0"/>
              <a:ea typeface="ＭＳ Ｐゴシック" charset="-128"/>
            </a:endParaRPr>
          </a:p>
        </p:txBody>
      </p:sp>
      <p:sp>
        <p:nvSpPr>
          <p:cNvPr id="83" name="Down Arrow 82"/>
          <p:cNvSpPr/>
          <p:nvPr/>
        </p:nvSpPr>
        <p:spPr>
          <a:xfrm rot="18802408" flipH="1">
            <a:off x="2337959" y="3752299"/>
            <a:ext cx="245184" cy="650651"/>
          </a:xfrm>
          <a:prstGeom prst="downArrow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2555776" y="4359078"/>
            <a:ext cx="4708936" cy="82126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85" name="Object 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231643"/>
              </p:ext>
            </p:extLst>
          </p:nvPr>
        </p:nvGraphicFramePr>
        <p:xfrm>
          <a:off x="2590800" y="4467225"/>
          <a:ext cx="4592638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8" name="Equation" r:id="rId16" imgW="2286000" imgH="342720" progId="Equation.DSMT4">
                  <p:embed/>
                </p:oleObj>
              </mc:Choice>
              <mc:Fallback>
                <p:oleObj name="Equation" r:id="rId16" imgW="228600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467225"/>
                        <a:ext cx="4592638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8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4962673"/>
              </p:ext>
            </p:extLst>
          </p:nvPr>
        </p:nvGraphicFramePr>
        <p:xfrm>
          <a:off x="10556875" y="4541838"/>
          <a:ext cx="1069975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69" name="Equation" r:id="rId18" imgW="533160" imgH="228600" progId="Equation.DSMT4">
                  <p:embed/>
                </p:oleObj>
              </mc:Choice>
              <mc:Fallback>
                <p:oleObj name="Equation" r:id="rId18" imgW="5331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56875" y="4541838"/>
                        <a:ext cx="1069975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" name="Down Arrow 86"/>
          <p:cNvSpPr/>
          <p:nvPr/>
        </p:nvSpPr>
        <p:spPr>
          <a:xfrm rot="16200000" flipH="1">
            <a:off x="7587527" y="4617710"/>
            <a:ext cx="245184" cy="312977"/>
          </a:xfrm>
          <a:prstGeom prst="downArrow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8" name="Straight Arrow Connector 87"/>
          <p:cNvCxnSpPr/>
          <p:nvPr/>
        </p:nvCxnSpPr>
        <p:spPr>
          <a:xfrm>
            <a:off x="8864989" y="3281842"/>
            <a:ext cx="1" cy="339001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89" name="Straight Arrow Connector 88"/>
          <p:cNvCxnSpPr/>
          <p:nvPr/>
        </p:nvCxnSpPr>
        <p:spPr>
          <a:xfrm flipH="1">
            <a:off x="5890054" y="2246941"/>
            <a:ext cx="467375" cy="236607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0" name="Straight Arrow Connector 89"/>
          <p:cNvCxnSpPr/>
          <p:nvPr/>
        </p:nvCxnSpPr>
        <p:spPr>
          <a:xfrm>
            <a:off x="6350143" y="2246941"/>
            <a:ext cx="543508" cy="236607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graphicFrame>
        <p:nvGraphicFramePr>
          <p:cNvPr id="91" name="Object 9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0901024"/>
              </p:ext>
            </p:extLst>
          </p:nvPr>
        </p:nvGraphicFramePr>
        <p:xfrm>
          <a:off x="6207125" y="3339405"/>
          <a:ext cx="4064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70" name="Equation" r:id="rId20" imgW="203040" imgH="228600" progId="Equation.DSMT4">
                  <p:embed/>
                </p:oleObj>
              </mc:Choice>
              <mc:Fallback>
                <p:oleObj name="Equation" r:id="rId20" imgW="2030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7125" y="3339405"/>
                        <a:ext cx="40640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" name="Object 9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6942598"/>
              </p:ext>
            </p:extLst>
          </p:nvPr>
        </p:nvGraphicFramePr>
        <p:xfrm>
          <a:off x="2089150" y="3244850"/>
          <a:ext cx="228600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71" name="Equation" r:id="rId22" imgW="126720" imgH="164880" progId="Equation.DSMT4">
                  <p:embed/>
                </p:oleObj>
              </mc:Choice>
              <mc:Fallback>
                <p:oleObj name="Equation" r:id="rId22" imgW="12672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9150" y="3244850"/>
                        <a:ext cx="228600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" name="Down Arrow 92"/>
          <p:cNvSpPr/>
          <p:nvPr/>
        </p:nvSpPr>
        <p:spPr>
          <a:xfrm rot="20272115" flipH="1">
            <a:off x="4655932" y="4034241"/>
            <a:ext cx="245184" cy="452472"/>
          </a:xfrm>
          <a:prstGeom prst="downArrow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7966132" y="1583305"/>
            <a:ext cx="3226747" cy="72929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proxy/malicious</a:t>
            </a:r>
            <a:endParaRPr lang="en-US" kern="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prstClr val="black"/>
                </a:solidFill>
                <a:latin typeface="Book Antiqua" panose="02040602050305030304" pitchFamily="18" charset="0"/>
              </a:rPr>
              <a:t>validation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98" name="Bent Arrow 97"/>
          <p:cNvSpPr/>
          <p:nvPr/>
        </p:nvSpPr>
        <p:spPr>
          <a:xfrm rot="10800000">
            <a:off x="9724361" y="5184364"/>
            <a:ext cx="457638" cy="616969"/>
          </a:xfrm>
          <a:prstGeom prst="bentArrow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429812"/>
              </p:ext>
            </p:extLst>
          </p:nvPr>
        </p:nvGraphicFramePr>
        <p:xfrm>
          <a:off x="5336117" y="5492849"/>
          <a:ext cx="424338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72" name="Equation" r:id="rId24" imgW="2869920" imgH="507960" progId="Equation.DSMT4">
                  <p:embed/>
                </p:oleObj>
              </mc:Choice>
              <mc:Fallback>
                <p:oleObj name="Equation" r:id="rId24" imgW="2869920" imgH="507960" progId="Equation.DSMT4">
                  <p:embed/>
                  <p:pic>
                    <p:nvPicPr>
                      <p:cNvPr id="37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6117" y="5492849"/>
                        <a:ext cx="4243388" cy="7493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76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0.0125 L 0.02956 0.0368 C 0.03568 0.04792 0.04505 0.05393 0.05469 0.05393 C 0.06576 0.05393 0.07435 0.04792 0.08073 0.0368 L 0.11055 -0.0125 " pathEditMode="relative" rAng="0" ptsTypes="AAAAA">
                                      <p:cBhvr>
                                        <p:cTn id="8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1" y="331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33333E-6 L -0.64831 -0.0787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422" y="-3935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85185E-6 L -0.07213 -1.85185E-6 C -0.10443 -1.85185E-6 -0.14401 0.01111 -0.14401 0.02037 L -0.14401 0.04074 " pathEditMode="relative" rAng="0" ptsTypes="AAAA">
                                      <p:cBhvr>
                                        <p:cTn id="94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01" y="2037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1"/>
      <p:bldP spid="60" grpId="0" animBg="1"/>
      <p:bldP spid="61" grpId="0" animBg="1"/>
      <p:bldP spid="62" grpId="0" animBg="1"/>
      <p:bldP spid="63" grpId="0" animBg="1"/>
      <p:bldP spid="63" grpId="1" animBg="1"/>
      <p:bldP spid="64" grpId="0"/>
      <p:bldP spid="65" grpId="0"/>
      <p:bldP spid="67" grpId="0"/>
      <p:bldP spid="69" grpId="0" animBg="1"/>
      <p:bldP spid="75" grpId="0" animBg="1"/>
      <p:bldP spid="76" grpId="0" animBg="1"/>
      <p:bldP spid="82" grpId="0"/>
      <p:bldP spid="83" grpId="0" animBg="1"/>
      <p:bldP spid="84" grpId="0" animBg="1"/>
      <p:bldP spid="87" grpId="0" animBg="1"/>
      <p:bldP spid="93" grpId="0" animBg="1"/>
      <p:bldP spid="95" grpId="0"/>
      <p:bldP spid="9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chip-tuning.gr/images/racechip/icon-levels-adjustment_whi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99" y="1230183"/>
            <a:ext cx="789951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 case: BASHLITE botnet attack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Evaluation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109204" y="1361893"/>
            <a:ext cx="105438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>
                <a:latin typeface="Lato Light" panose="020F0302020204030203" pitchFamily="34" charset="0"/>
              </a:rPr>
              <a:t>3-fold cross validation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379051" y="2293543"/>
            <a:ext cx="1752424" cy="402556"/>
          </a:xfrm>
          <a:prstGeom prst="roundRect">
            <a:avLst/>
          </a:prstGeom>
          <a:noFill/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CV: iteration 1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8024977" y="5420935"/>
            <a:ext cx="1647136" cy="52899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RMSE error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19" y="2453440"/>
            <a:ext cx="7835288" cy="302833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176" y="2954430"/>
            <a:ext cx="3056645" cy="2292484"/>
          </a:xfrm>
          <a:prstGeom prst="rect">
            <a:avLst/>
          </a:prstGeom>
        </p:spPr>
      </p:pic>
      <p:sp>
        <p:nvSpPr>
          <p:cNvPr id="51" name="Down Arrow 50"/>
          <p:cNvSpPr/>
          <p:nvPr/>
        </p:nvSpPr>
        <p:spPr>
          <a:xfrm rot="5400000" flipH="1">
            <a:off x="8070416" y="4106781"/>
            <a:ext cx="379528" cy="670698"/>
          </a:xfrm>
          <a:prstGeom prst="downArrow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87010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 107"/>
          <p:cNvSpPr/>
          <p:nvPr/>
        </p:nvSpPr>
        <p:spPr>
          <a:xfrm>
            <a:off x="2555207" y="5211237"/>
            <a:ext cx="792000" cy="4680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2277779" y="1800368"/>
            <a:ext cx="5540341" cy="1747504"/>
          </a:xfrm>
          <a:prstGeom prst="round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4" name="Rectangle 93"/>
          <p:cNvSpPr/>
          <p:nvPr/>
        </p:nvSpPr>
        <p:spPr>
          <a:xfrm>
            <a:off x="6243386" y="2668870"/>
            <a:ext cx="891231" cy="494672"/>
          </a:xfrm>
          <a:prstGeom prst="rect">
            <a:avLst/>
          </a:prstGeom>
          <a:solidFill>
            <a:srgbClr val="FF5200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15362" name="Picture 2" descr="https://chip-tuning.gr/images/racechip/icon-levels-adjustment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99" y="1230183"/>
            <a:ext cx="789951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 case: BASHLITE botnet attack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Evaluation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109204" y="1361893"/>
            <a:ext cx="105438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>
                <a:latin typeface="Lato Light" panose="020F0302020204030203" pitchFamily="34" charset="0"/>
              </a:rPr>
              <a:t>3-fold cross validation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379051" y="2357551"/>
            <a:ext cx="1752424" cy="402556"/>
          </a:xfrm>
          <a:prstGeom prst="roundRect">
            <a:avLst/>
          </a:prstGeom>
          <a:noFill/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CV: iteration 1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564331" y="2705988"/>
            <a:ext cx="792000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575214" y="2705988"/>
            <a:ext cx="792000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577339" y="2705988"/>
            <a:ext cx="792000" cy="4680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2206152" y="1740086"/>
            <a:ext cx="2443107" cy="72929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benign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training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3893175" y="1732310"/>
            <a:ext cx="1584176" cy="72929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benign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validation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4464123" y="2443413"/>
            <a:ext cx="2949575" cy="947861"/>
          </a:xfrm>
          <a:prstGeom prst="roundRect">
            <a:avLst/>
          </a:prstGeom>
          <a:noFill/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6695901" y="2329111"/>
            <a:ext cx="1" cy="339001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72" name="Straight Arrow Connector 71"/>
          <p:cNvCxnSpPr/>
          <p:nvPr/>
        </p:nvCxnSpPr>
        <p:spPr>
          <a:xfrm>
            <a:off x="4721266" y="2344616"/>
            <a:ext cx="1" cy="339001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89" name="Straight Arrow Connector 88"/>
          <p:cNvCxnSpPr/>
          <p:nvPr/>
        </p:nvCxnSpPr>
        <p:spPr>
          <a:xfrm flipH="1">
            <a:off x="2963974" y="2396811"/>
            <a:ext cx="467375" cy="236607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0" name="Straight Arrow Connector 89"/>
          <p:cNvCxnSpPr/>
          <p:nvPr/>
        </p:nvCxnSpPr>
        <p:spPr>
          <a:xfrm>
            <a:off x="3424063" y="2396811"/>
            <a:ext cx="543508" cy="236607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95" name="Rounded Rectangle 94"/>
          <p:cNvSpPr/>
          <p:nvPr/>
        </p:nvSpPr>
        <p:spPr>
          <a:xfrm>
            <a:off x="5040052" y="1733175"/>
            <a:ext cx="3226747" cy="72929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proxy/malicious</a:t>
            </a:r>
            <a:endParaRPr lang="en-US" kern="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prstClr val="black"/>
                </a:solidFill>
                <a:latin typeface="Book Antiqua" panose="02040602050305030304" pitchFamily="18" charset="0"/>
              </a:rPr>
              <a:t>validation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48" name="Down Arrow 47"/>
          <p:cNvSpPr/>
          <p:nvPr/>
        </p:nvSpPr>
        <p:spPr>
          <a:xfrm rot="16200000" flipH="1">
            <a:off x="7997246" y="2433498"/>
            <a:ext cx="379528" cy="469228"/>
          </a:xfrm>
          <a:prstGeom prst="downArrow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8555900" y="2357551"/>
            <a:ext cx="2157749" cy="711177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0463990"/>
              </p:ext>
            </p:extLst>
          </p:nvPr>
        </p:nvGraphicFramePr>
        <p:xfrm>
          <a:off x="8667192" y="2509238"/>
          <a:ext cx="1935163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3" name="Equation" r:id="rId6" imgW="1180800" imgH="241200" progId="Equation.DSMT4">
                  <p:embed/>
                </p:oleObj>
              </mc:Choice>
              <mc:Fallback>
                <p:oleObj name="Equation" r:id="rId6" imgW="118080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7192" y="2509238"/>
                        <a:ext cx="1935163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ounded Rectangle 53"/>
          <p:cNvSpPr/>
          <p:nvPr/>
        </p:nvSpPr>
        <p:spPr>
          <a:xfrm>
            <a:off x="381940" y="3898763"/>
            <a:ext cx="1752424" cy="402556"/>
          </a:xfrm>
          <a:prstGeom prst="roundRect">
            <a:avLst/>
          </a:prstGeom>
          <a:noFill/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CV: iteration </a:t>
            </a:r>
            <a:r>
              <a:rPr kumimoji="0" lang="el-G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2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69881" y="3754272"/>
            <a:ext cx="5540341" cy="993057"/>
          </a:xfrm>
          <a:prstGeom prst="round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6" name="Rectangle 65"/>
          <p:cNvSpPr/>
          <p:nvPr/>
        </p:nvSpPr>
        <p:spPr>
          <a:xfrm>
            <a:off x="6235488" y="3968124"/>
            <a:ext cx="891231" cy="494672"/>
          </a:xfrm>
          <a:prstGeom prst="rect">
            <a:avLst/>
          </a:prstGeom>
          <a:solidFill>
            <a:srgbClr val="FF5200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556433" y="4005242"/>
            <a:ext cx="792000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4569441" y="4005242"/>
            <a:ext cx="792000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3575214" y="4005242"/>
            <a:ext cx="792000" cy="4680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00" name="Down Arrow 99"/>
          <p:cNvSpPr/>
          <p:nvPr/>
        </p:nvSpPr>
        <p:spPr>
          <a:xfrm rot="16200000" flipH="1">
            <a:off x="7994233" y="3974710"/>
            <a:ext cx="379528" cy="469228"/>
          </a:xfrm>
          <a:prstGeom prst="downArrow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8552887" y="3898763"/>
            <a:ext cx="2157749" cy="711177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graphicFrame>
        <p:nvGraphicFramePr>
          <p:cNvPr id="102" name="Object 1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5675220"/>
              </p:ext>
            </p:extLst>
          </p:nvPr>
        </p:nvGraphicFramePr>
        <p:xfrm>
          <a:off x="8643938" y="4040188"/>
          <a:ext cx="197802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4" name="Equation" r:id="rId8" imgW="1206360" imgH="241200" progId="Equation.DSMT4">
                  <p:embed/>
                </p:oleObj>
              </mc:Choice>
              <mc:Fallback>
                <p:oleObj name="Equation" r:id="rId8" imgW="12063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3938" y="4040188"/>
                        <a:ext cx="1978025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" name="Rounded Rectangle 102"/>
          <p:cNvSpPr/>
          <p:nvPr/>
        </p:nvSpPr>
        <p:spPr>
          <a:xfrm>
            <a:off x="381940" y="5104758"/>
            <a:ext cx="1752424" cy="402556"/>
          </a:xfrm>
          <a:prstGeom prst="roundRect">
            <a:avLst/>
          </a:prstGeom>
          <a:noFill/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CV: iteration </a:t>
            </a:r>
            <a:r>
              <a:rPr lang="el-GR" kern="0" dirty="0">
                <a:solidFill>
                  <a:prstClr val="black"/>
                </a:solidFill>
                <a:latin typeface="Book Antiqua" panose="02040602050305030304" pitchFamily="18" charset="0"/>
              </a:rPr>
              <a:t>3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2269881" y="4960267"/>
            <a:ext cx="5540341" cy="993057"/>
          </a:xfrm>
          <a:prstGeom prst="round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5" name="Rectangle 104"/>
          <p:cNvSpPr/>
          <p:nvPr/>
        </p:nvSpPr>
        <p:spPr>
          <a:xfrm>
            <a:off x="6235488" y="5174119"/>
            <a:ext cx="891231" cy="494672"/>
          </a:xfrm>
          <a:prstGeom prst="rect">
            <a:avLst/>
          </a:prstGeom>
          <a:solidFill>
            <a:srgbClr val="FF5200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3575214" y="5209966"/>
            <a:ext cx="792000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4569441" y="5211237"/>
            <a:ext cx="792000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09" name="Down Arrow 108"/>
          <p:cNvSpPr/>
          <p:nvPr/>
        </p:nvSpPr>
        <p:spPr>
          <a:xfrm rot="16200000" flipH="1">
            <a:off x="7994233" y="5180705"/>
            <a:ext cx="379528" cy="469228"/>
          </a:xfrm>
          <a:prstGeom prst="downArrow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Rounded Rectangle 109"/>
          <p:cNvSpPr/>
          <p:nvPr/>
        </p:nvSpPr>
        <p:spPr>
          <a:xfrm>
            <a:off x="8552887" y="5104758"/>
            <a:ext cx="2157749" cy="711177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graphicFrame>
        <p:nvGraphicFramePr>
          <p:cNvPr id="111" name="Object 1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2520888"/>
              </p:ext>
            </p:extLst>
          </p:nvPr>
        </p:nvGraphicFramePr>
        <p:xfrm>
          <a:off x="8643938" y="5246183"/>
          <a:ext cx="197802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5" name="Equation" r:id="rId10" imgW="1206360" imgH="241200" progId="Equation.DSMT4">
                  <p:embed/>
                </p:oleObj>
              </mc:Choice>
              <mc:Fallback>
                <p:oleObj name="Equation" r:id="rId10" imgW="12063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3938" y="5246183"/>
                        <a:ext cx="1978025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516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54" grpId="0" animBg="1"/>
      <p:bldP spid="55" grpId="0" animBg="1"/>
      <p:bldP spid="66" grpId="0" animBg="1"/>
      <p:bldP spid="71" grpId="0" animBg="1"/>
      <p:bldP spid="96" grpId="0" animBg="1"/>
      <p:bldP spid="97" grpId="0" animBg="1"/>
      <p:bldP spid="100" grpId="0" animBg="1"/>
      <p:bldP spid="101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9" grpId="0" animBg="1"/>
      <p:bldP spid="1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ounded Rectangle 49"/>
          <p:cNvSpPr/>
          <p:nvPr/>
        </p:nvSpPr>
        <p:spPr>
          <a:xfrm>
            <a:off x="9013757" y="4945830"/>
            <a:ext cx="2157749" cy="753454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2555207" y="5211237"/>
            <a:ext cx="792000" cy="4680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2277779" y="1800368"/>
            <a:ext cx="5540341" cy="1747504"/>
          </a:xfrm>
          <a:prstGeom prst="round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4" name="Rectangle 93"/>
          <p:cNvSpPr/>
          <p:nvPr/>
        </p:nvSpPr>
        <p:spPr>
          <a:xfrm>
            <a:off x="6243386" y="2668870"/>
            <a:ext cx="891231" cy="494672"/>
          </a:xfrm>
          <a:prstGeom prst="rect">
            <a:avLst/>
          </a:prstGeom>
          <a:solidFill>
            <a:srgbClr val="FF5200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15362" name="Picture 2" descr="https://chip-tuning.gr/images/racechip/icon-levels-adjustment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99" y="1230183"/>
            <a:ext cx="789951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 case: BASHLITE botnet attack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Evaluation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109204" y="1361893"/>
            <a:ext cx="1054384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>
                <a:latin typeface="Lato Light" panose="020F0302020204030203" pitchFamily="34" charset="0"/>
              </a:rPr>
              <a:t>3-fold cross validation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379051" y="2357551"/>
            <a:ext cx="1752424" cy="402556"/>
          </a:xfrm>
          <a:prstGeom prst="roundRect">
            <a:avLst/>
          </a:prstGeom>
          <a:noFill/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CV: iteration 1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564331" y="2705988"/>
            <a:ext cx="792000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575214" y="2705988"/>
            <a:ext cx="792000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577339" y="2705988"/>
            <a:ext cx="792000" cy="4680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2206152" y="1740086"/>
            <a:ext cx="2443107" cy="72929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benign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training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3893175" y="1732310"/>
            <a:ext cx="1584176" cy="72929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benign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validation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4464123" y="2443413"/>
            <a:ext cx="2949575" cy="947861"/>
          </a:xfrm>
          <a:prstGeom prst="roundRect">
            <a:avLst/>
          </a:prstGeom>
          <a:noFill/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6695901" y="2329111"/>
            <a:ext cx="1" cy="339001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72" name="Straight Arrow Connector 71"/>
          <p:cNvCxnSpPr/>
          <p:nvPr/>
        </p:nvCxnSpPr>
        <p:spPr>
          <a:xfrm>
            <a:off x="4721266" y="2344616"/>
            <a:ext cx="1" cy="339001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89" name="Straight Arrow Connector 88"/>
          <p:cNvCxnSpPr/>
          <p:nvPr/>
        </p:nvCxnSpPr>
        <p:spPr>
          <a:xfrm flipH="1">
            <a:off x="2963974" y="2396811"/>
            <a:ext cx="467375" cy="236607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0" name="Straight Arrow Connector 89"/>
          <p:cNvCxnSpPr/>
          <p:nvPr/>
        </p:nvCxnSpPr>
        <p:spPr>
          <a:xfrm>
            <a:off x="3424063" y="2396811"/>
            <a:ext cx="543508" cy="236607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95" name="Rounded Rectangle 94"/>
          <p:cNvSpPr/>
          <p:nvPr/>
        </p:nvSpPr>
        <p:spPr>
          <a:xfrm>
            <a:off x="5040052" y="1733175"/>
            <a:ext cx="3226747" cy="72929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proxy/malicious</a:t>
            </a:r>
            <a:endParaRPr lang="en-US" kern="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prstClr val="black"/>
                </a:solidFill>
                <a:latin typeface="Book Antiqua" panose="02040602050305030304" pitchFamily="18" charset="0"/>
              </a:rPr>
              <a:t>validation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381940" y="3898763"/>
            <a:ext cx="1752424" cy="402556"/>
          </a:xfrm>
          <a:prstGeom prst="roundRect">
            <a:avLst/>
          </a:prstGeom>
          <a:noFill/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CV: iteration </a:t>
            </a:r>
            <a:r>
              <a:rPr kumimoji="0" lang="el-G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2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69881" y="3754272"/>
            <a:ext cx="5540341" cy="993057"/>
          </a:xfrm>
          <a:prstGeom prst="round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6" name="Rectangle 65"/>
          <p:cNvSpPr/>
          <p:nvPr/>
        </p:nvSpPr>
        <p:spPr>
          <a:xfrm>
            <a:off x="6235488" y="3968124"/>
            <a:ext cx="891231" cy="494672"/>
          </a:xfrm>
          <a:prstGeom prst="rect">
            <a:avLst/>
          </a:prstGeom>
          <a:solidFill>
            <a:srgbClr val="FF5200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556433" y="4005242"/>
            <a:ext cx="792000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4569441" y="4005242"/>
            <a:ext cx="792000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3575214" y="4005242"/>
            <a:ext cx="792000" cy="4680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381940" y="5104758"/>
            <a:ext cx="1752424" cy="402556"/>
          </a:xfrm>
          <a:prstGeom prst="roundRect">
            <a:avLst/>
          </a:prstGeom>
          <a:noFill/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CV: iteration </a:t>
            </a:r>
            <a:r>
              <a:rPr lang="el-GR" kern="0" dirty="0">
                <a:solidFill>
                  <a:prstClr val="black"/>
                </a:solidFill>
                <a:latin typeface="Book Antiqua" panose="02040602050305030304" pitchFamily="18" charset="0"/>
              </a:rPr>
              <a:t>3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2269881" y="4960267"/>
            <a:ext cx="5540341" cy="993057"/>
          </a:xfrm>
          <a:prstGeom prst="roundRect">
            <a:avLst/>
          </a:prstGeom>
          <a:solidFill>
            <a:srgbClr val="7030A0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5" name="Rectangle 104"/>
          <p:cNvSpPr/>
          <p:nvPr/>
        </p:nvSpPr>
        <p:spPr>
          <a:xfrm>
            <a:off x="6235488" y="5174119"/>
            <a:ext cx="891231" cy="494672"/>
          </a:xfrm>
          <a:prstGeom prst="rect">
            <a:avLst/>
          </a:prstGeom>
          <a:solidFill>
            <a:srgbClr val="FF5200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3575214" y="5209966"/>
            <a:ext cx="792000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4569441" y="5211237"/>
            <a:ext cx="792000" cy="468052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9630793"/>
              </p:ext>
            </p:extLst>
          </p:nvPr>
        </p:nvGraphicFramePr>
        <p:xfrm>
          <a:off x="9148337" y="4946180"/>
          <a:ext cx="1873250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9" name="Equation" r:id="rId6" imgW="1143000" imgH="444240" progId="Equation.DSMT4">
                  <p:embed/>
                </p:oleObj>
              </mc:Choice>
              <mc:Fallback>
                <p:oleObj name="Equation" r:id="rId6" imgW="114300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8337" y="4946180"/>
                        <a:ext cx="1873250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ounded Rectangle 45"/>
          <p:cNvSpPr/>
          <p:nvPr/>
        </p:nvSpPr>
        <p:spPr>
          <a:xfrm>
            <a:off x="8171164" y="2814249"/>
            <a:ext cx="3827593" cy="994165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kern="0" dirty="0">
                <a:solidFill>
                  <a:prstClr val="black"/>
                </a:solidFill>
                <a:latin typeface="Book Antiqua" panose="02040602050305030304" pitchFamily="18" charset="0"/>
              </a:rPr>
              <a:t>Find the combination of</a:t>
            </a:r>
          </a:p>
          <a:p>
            <a:pPr algn="ctr">
              <a:defRPr/>
            </a:pPr>
            <a:r>
              <a:rPr lang="en-US" kern="0" dirty="0">
                <a:solidFill>
                  <a:prstClr val="black"/>
                </a:solidFill>
                <a:latin typeface="Book Antiqua" panose="02040602050305030304" pitchFamily="18" charset="0"/>
              </a:rPr>
              <a:t>hyper-parameters providing the best average geometric mean</a:t>
            </a:r>
          </a:p>
        </p:txBody>
      </p:sp>
      <p:sp>
        <p:nvSpPr>
          <p:cNvPr id="47" name="Down Arrow 46"/>
          <p:cNvSpPr/>
          <p:nvPr/>
        </p:nvSpPr>
        <p:spPr>
          <a:xfrm flipH="1">
            <a:off x="9845073" y="4051909"/>
            <a:ext cx="479777" cy="647011"/>
          </a:xfrm>
          <a:prstGeom prst="downArrow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9451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/>
          <p:cNvSpPr/>
          <p:nvPr/>
        </p:nvSpPr>
        <p:spPr>
          <a:xfrm>
            <a:off x="1030506" y="5579606"/>
            <a:ext cx="1853274" cy="21602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 case: BASHLITE botnet attack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Evaluation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1129278" y="1403045"/>
            <a:ext cx="10543843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dirty="0">
                <a:latin typeface="Lato Light" panose="020F0302020204030203" pitchFamily="34" charset="0"/>
              </a:rPr>
              <a:t>Statistical significance: leave-one-out-cross-validation (LOOCV)</a:t>
            </a:r>
          </a:p>
        </p:txBody>
      </p:sp>
      <p:pic>
        <p:nvPicPr>
          <p:cNvPr id="42" name="Picture 2" descr="https://chip-tuning.gr/images/racechip/icon-levels-adjustment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99" y="1230183"/>
            <a:ext cx="789951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5"/>
          <a:srcRect l="14024" t="16667" r="8841" b="5555"/>
          <a:stretch/>
        </p:blipFill>
        <p:spPr>
          <a:xfrm>
            <a:off x="159085" y="2888218"/>
            <a:ext cx="288032" cy="36658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6"/>
          <a:srcRect l="18528" t="4536" r="15282" b="8323"/>
          <a:stretch/>
        </p:blipFill>
        <p:spPr>
          <a:xfrm>
            <a:off x="158515" y="3628843"/>
            <a:ext cx="288602" cy="51060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7"/>
          <a:srcRect l="24434" t="8812" r="20151" b="5473"/>
          <a:stretch/>
        </p:blipFill>
        <p:spPr>
          <a:xfrm>
            <a:off x="218954" y="5471594"/>
            <a:ext cx="205737" cy="3600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 rot="5400000">
                <a:off x="201796" y="4438219"/>
                <a:ext cx="52899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201796" y="4438219"/>
                <a:ext cx="528991" cy="61555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1027756" y="2986802"/>
            <a:ext cx="1853274" cy="21078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027756" y="2986802"/>
            <a:ext cx="1853274" cy="216024"/>
          </a:xfrm>
          <a:prstGeom prst="rect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857234" y="2986802"/>
            <a:ext cx="1853274" cy="21602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194125" y="3493379"/>
            <a:ext cx="3317318" cy="108666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Select randomly 300 benign instances for hyper-parameter tuning from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S-1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IoT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devices</a:t>
            </a:r>
            <a:endParaRPr kumimoji="0" lang="el-GR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030506" y="3887418"/>
            <a:ext cx="1850524" cy="21338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030506" y="3887418"/>
            <a:ext cx="1853274" cy="216024"/>
          </a:xfrm>
          <a:prstGeom prst="rect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859984" y="3887418"/>
            <a:ext cx="1853274" cy="21602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2859984" y="5579606"/>
            <a:ext cx="1853274" cy="21602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77" name="Bent Arrow 76"/>
          <p:cNvSpPr/>
          <p:nvPr/>
        </p:nvSpPr>
        <p:spPr>
          <a:xfrm rot="10800000" flipH="1">
            <a:off x="1815055" y="3250125"/>
            <a:ext cx="3204000" cy="462576"/>
          </a:xfrm>
          <a:prstGeom prst="bentArrow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9051807" y="2986802"/>
            <a:ext cx="2736000" cy="216024"/>
          </a:xfrm>
          <a:prstGeom prst="rect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malicious instances</a:t>
            </a:r>
            <a:endParaRPr kumimoji="0" lang="el-GR" sz="1000" b="1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79" name="Bent Arrow 78"/>
          <p:cNvSpPr/>
          <p:nvPr/>
        </p:nvSpPr>
        <p:spPr>
          <a:xfrm rot="10800000" flipH="1">
            <a:off x="1820242" y="4144988"/>
            <a:ext cx="3204000" cy="462576"/>
          </a:xfrm>
          <a:prstGeom prst="bentArrow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9051503" y="3884779"/>
            <a:ext cx="2736000" cy="216024"/>
          </a:xfrm>
          <a:prstGeom prst="rect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malicious instances</a:t>
            </a:r>
            <a:endParaRPr kumimoji="0" lang="el-GR" sz="1000" b="0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9051503" y="5615610"/>
            <a:ext cx="2736000" cy="216024"/>
          </a:xfrm>
          <a:prstGeom prst="rect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malicious instances</a:t>
            </a:r>
            <a:endParaRPr kumimoji="0" lang="el-GR" sz="1000" b="0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 rot="5400000">
                <a:off x="10246912" y="4434269"/>
                <a:ext cx="528991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0246912" y="4434269"/>
                <a:ext cx="528991" cy="615553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Bent Arrow 82"/>
          <p:cNvSpPr/>
          <p:nvPr/>
        </p:nvSpPr>
        <p:spPr>
          <a:xfrm rot="10800000" flipH="1" flipV="1">
            <a:off x="2463551" y="5075483"/>
            <a:ext cx="7020000" cy="413108"/>
          </a:xfrm>
          <a:prstGeom prst="bent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8652346" y="1992927"/>
            <a:ext cx="3317318" cy="69811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Select randomly 200 malicious instances from each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IoT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device</a:t>
            </a:r>
            <a:endParaRPr kumimoji="0" lang="el-GR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8802806" y="2747537"/>
            <a:ext cx="3174901" cy="326994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ysDash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86" name="Bent Arrow 85"/>
          <p:cNvSpPr/>
          <p:nvPr/>
        </p:nvSpPr>
        <p:spPr>
          <a:xfrm rot="12895090" flipH="1">
            <a:off x="8272899" y="2676185"/>
            <a:ext cx="548546" cy="468403"/>
          </a:xfrm>
          <a:prstGeom prst="bentArrow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5194125" y="5440697"/>
            <a:ext cx="3317318" cy="108666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Select randomly 300 benign instances for testing from the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S-</a:t>
            </a:r>
            <a:r>
              <a:rPr kumimoji="0" lang="en-US" sz="16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th</a:t>
            </a:r>
            <a:r>
              <a:rPr kumimoji="0" lang="en-US" sz="1600" b="0" i="1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IoT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device</a:t>
            </a:r>
            <a:endParaRPr kumimoji="0" lang="el-GR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93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9" grpId="0" animBg="1"/>
      <p:bldP spid="83" grpId="0" animBg="1"/>
      <p:bldP spid="8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 case: BASHLITE botnet attack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106" t="2903" r="3486" b="2867"/>
          <a:stretch/>
        </p:blipFill>
        <p:spPr>
          <a:xfrm>
            <a:off x="382279" y="2292159"/>
            <a:ext cx="3468333" cy="252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560" t="2395" r="2123" b="986"/>
          <a:stretch/>
        </p:blipFill>
        <p:spPr>
          <a:xfrm>
            <a:off x="4387321" y="2293705"/>
            <a:ext cx="3405322" cy="252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3844" t="670" r="1172" b="2512"/>
          <a:stretch/>
        </p:blipFill>
        <p:spPr>
          <a:xfrm>
            <a:off x="8328983" y="2285857"/>
            <a:ext cx="3413838" cy="2526302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1540445" y="1589392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COMBO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94279" y="1589392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1" kern="0" dirty="0">
                <a:solidFill>
                  <a:schemeClr val="tx1"/>
                </a:solidFill>
                <a:latin typeface="Lato Light" panose="020F0302020204030203" pitchFamily="34" charset="0"/>
              </a:rPr>
              <a:t>Junk</a:t>
            </a:r>
            <a:endParaRPr kumimoji="0" lang="en-US" sz="13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459902" y="1589392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Scan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Evaluation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348613" y="2182866"/>
            <a:ext cx="1790827" cy="2781564"/>
          </a:xfrm>
          <a:prstGeom prst="roundRect">
            <a:avLst/>
          </a:prstGeom>
          <a:solidFill>
            <a:srgbClr val="00B0F0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Rounded Rectangle 21"/>
          <p:cNvSpPr/>
          <p:nvPr/>
        </p:nvSpPr>
        <p:spPr>
          <a:xfrm>
            <a:off x="5318103" y="2182866"/>
            <a:ext cx="1790827" cy="2781564"/>
          </a:xfrm>
          <a:prstGeom prst="roundRect">
            <a:avLst/>
          </a:prstGeom>
          <a:solidFill>
            <a:srgbClr val="00B0F0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Rounded Rectangle 22"/>
          <p:cNvSpPr/>
          <p:nvPr/>
        </p:nvSpPr>
        <p:spPr>
          <a:xfrm>
            <a:off x="9249163" y="2182866"/>
            <a:ext cx="1790827" cy="2781564"/>
          </a:xfrm>
          <a:prstGeom prst="roundRect">
            <a:avLst/>
          </a:prstGeom>
          <a:solidFill>
            <a:srgbClr val="00B0F0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Rounded Rectangle 23"/>
          <p:cNvSpPr/>
          <p:nvPr/>
        </p:nvSpPr>
        <p:spPr>
          <a:xfrm>
            <a:off x="637440" y="2182866"/>
            <a:ext cx="673495" cy="2781564"/>
          </a:xfrm>
          <a:prstGeom prst="roundRect">
            <a:avLst/>
          </a:prstGeom>
          <a:solidFill>
            <a:srgbClr val="FF0000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5" name="Rounded Rectangle 24"/>
          <p:cNvSpPr/>
          <p:nvPr/>
        </p:nvSpPr>
        <p:spPr>
          <a:xfrm>
            <a:off x="4619283" y="2182273"/>
            <a:ext cx="673495" cy="2781564"/>
          </a:xfrm>
          <a:prstGeom prst="roundRect">
            <a:avLst/>
          </a:prstGeom>
          <a:solidFill>
            <a:srgbClr val="FF0000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Rounded Rectangle 25"/>
          <p:cNvSpPr/>
          <p:nvPr/>
        </p:nvSpPr>
        <p:spPr>
          <a:xfrm>
            <a:off x="8556306" y="2182273"/>
            <a:ext cx="673495" cy="2781564"/>
          </a:xfrm>
          <a:prstGeom prst="roundRect">
            <a:avLst/>
          </a:prstGeom>
          <a:solidFill>
            <a:srgbClr val="FF0000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410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5"/>
          <p:cNvSpPr>
            <a:spLocks noGrp="1"/>
          </p:cNvSpPr>
          <p:nvPr>
            <p:ph idx="1"/>
          </p:nvPr>
        </p:nvSpPr>
        <p:spPr>
          <a:xfrm>
            <a:off x="838200" y="1825625"/>
            <a:ext cx="109728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Examine the efficiency of the proposed approach on more </a:t>
            </a:r>
            <a:r>
              <a:rPr lang="en-US" sz="2400" dirty="0" err="1"/>
              <a:t>IoT</a:t>
            </a:r>
            <a:r>
              <a:rPr lang="en-US" sz="2400" dirty="0"/>
              <a:t> botnet attack datasets and scenarios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Time series classification</a:t>
            </a:r>
          </a:p>
          <a:p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Perform thorough comparisons in terms of detection accuracy and time complexity with additional lightweight </a:t>
            </a:r>
            <a:r>
              <a:rPr lang="en-US" sz="2400" dirty="0" err="1"/>
              <a:t>IoT</a:t>
            </a:r>
            <a:r>
              <a:rPr lang="en-US" sz="2400" dirty="0"/>
              <a:t> botnet attack detection methods</a:t>
            </a:r>
          </a:p>
          <a:p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Reveal meaningful training benign instances via dictionary learning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Joint sparse representation and informative benign instances selection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37143" y="-141001"/>
            <a:ext cx="113056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Lato Light" panose="020F030202020403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Conclusions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82279" y="968142"/>
            <a:ext cx="11376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0" y="6535812"/>
            <a:ext cx="2144117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6502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s://thetomatos.com/wp-content/uploads/2016/01/free-download-images-of-thank-you-clipart-bes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200025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3052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True"/>
  <p:tag name="CDT_LINEUNVISIBLE" val="True"/>
  <p:tag name="CDT_DELETE_ONEVENT_NEWPRES" val="False"/>
  <p:tag name="CDT_PROT" val="2"/>
  <p:tag name="CDT_PROT_TOP" val="0"/>
  <p:tag name="CDT_PROT_LEFT" val="0"/>
  <p:tag name="CDT_PROT_WIDTH" val="960,5"/>
  <p:tag name="CDT_PROT_HEIGHT" val="99,8750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DT_FILLFIXED" val="True"/>
  <p:tag name="CDT_LINEFIXED" val="True"/>
  <p:tag name="CDT_FILLUNVISIBLE" val="False"/>
  <p:tag name="CDT_LINEUNVISIBLE" val="True"/>
  <p:tag name="CDT_COLBF_NEW" val="21"/>
  <p:tag name="CDT_COLFF_NEW" val="21"/>
  <p:tag name="CDT_EXTCOL" val="True"/>
  <p:tag name="CDT_COLTX_NEW" val="22"/>
  <p:tag name="CDT_TARGETSHAPE_NEW" val="20"/>
  <p:tag name="CDT_DELETE_ONEVENT_NEWPRES" val="False"/>
  <p:tag name="CDT_PROT" val="2"/>
  <p:tag name="CDT_PROT_TOP" val="111,25"/>
  <p:tag name="CDT_PROT_LEFT" val="366,8501"/>
  <p:tag name="CDT_PROT_WIDTH" val="593,6499"/>
  <p:tag name="CDT_PROT_HEIGHT" val="374,2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75957</TotalTime>
  <Words>1899</Words>
  <Application>Microsoft Office PowerPoint</Application>
  <PresentationFormat>Widescreen</PresentationFormat>
  <Paragraphs>537</Paragraphs>
  <Slides>41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2" baseType="lpstr">
      <vt:lpstr>Arial</vt:lpstr>
      <vt:lpstr>Book Antiqua</vt:lpstr>
      <vt:lpstr>Calibri</vt:lpstr>
      <vt:lpstr>Cambria Math</vt:lpstr>
      <vt:lpstr>Lato</vt:lpstr>
      <vt:lpstr>Lato Black</vt:lpstr>
      <vt:lpstr>Lato Light</vt:lpstr>
      <vt:lpstr>Wingdings</vt:lpstr>
      <vt:lpstr>Office Theme</vt:lpstr>
      <vt:lpstr>10_Custom Design</vt:lpstr>
      <vt:lpstr>Equation</vt:lpstr>
      <vt:lpstr>IoT challenges: Sparsity at the rescue</vt:lpstr>
      <vt:lpstr>Agenda</vt:lpstr>
      <vt:lpstr>Introduction</vt:lpstr>
      <vt:lpstr>Motivation &amp; Background</vt:lpstr>
      <vt:lpstr>PowerPoint Presentation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Motivation &amp; Background</vt:lpstr>
      <vt:lpstr>Motivation &amp; Background</vt:lpstr>
      <vt:lpstr>Motivation &amp;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Decision threshold estimation</vt:lpstr>
      <vt:lpstr>Decision threshold estimation</vt:lpstr>
      <vt:lpstr>Decision threshold estimation</vt:lpstr>
      <vt:lpstr>Decision threshold estimation</vt:lpstr>
      <vt:lpstr>Decision threshold estimation</vt:lpstr>
      <vt:lpstr>Majority voting scheme</vt:lpstr>
      <vt:lpstr>PowerPoint Presentation</vt:lpstr>
      <vt:lpstr>Test case: BASHLITE botnet attack</vt:lpstr>
      <vt:lpstr>Test case: BASHLITE botnet attack</vt:lpstr>
      <vt:lpstr>Test case: BASHLITE botnet attack</vt:lpstr>
      <vt:lpstr>Test case: BASHLITE botnet attack</vt:lpstr>
      <vt:lpstr>Test case: BASHLITE botnet attack</vt:lpstr>
      <vt:lpstr>Test case: BASHLITE botnet attack</vt:lpstr>
      <vt:lpstr>Test case: BASHLITE botnet attack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Compression of Snapshot Hyperspectral Images</dc:title>
  <dc:creator>George Tzagkarakis</dc:creator>
  <cp:lastModifiedBy>admin</cp:lastModifiedBy>
  <cp:revision>2000</cp:revision>
  <dcterms:created xsi:type="dcterms:W3CDTF">2015-07-13T08:37:20Z</dcterms:created>
  <dcterms:modified xsi:type="dcterms:W3CDTF">2026-05-29T15:32:28Z</dcterms:modified>
</cp:coreProperties>
</file>